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6"/>
  </p:notesMasterIdLst>
  <p:sldIdLst>
    <p:sldId id="256" r:id="rId2"/>
    <p:sldId id="362" r:id="rId3"/>
    <p:sldId id="327" r:id="rId4"/>
    <p:sldId id="363" r:id="rId5"/>
    <p:sldId id="333" r:id="rId6"/>
    <p:sldId id="290" r:id="rId7"/>
    <p:sldId id="352" r:id="rId8"/>
    <p:sldId id="295" r:id="rId9"/>
    <p:sldId id="354" r:id="rId10"/>
    <p:sldId id="353" r:id="rId11"/>
    <p:sldId id="297" r:id="rId12"/>
    <p:sldId id="329" r:id="rId13"/>
    <p:sldId id="330" r:id="rId14"/>
    <p:sldId id="301" r:id="rId15"/>
    <p:sldId id="331" r:id="rId16"/>
    <p:sldId id="357" r:id="rId17"/>
    <p:sldId id="351" r:id="rId18"/>
    <p:sldId id="303" r:id="rId19"/>
    <p:sldId id="304" r:id="rId20"/>
    <p:sldId id="334" r:id="rId21"/>
    <p:sldId id="310" r:id="rId22"/>
    <p:sldId id="335" r:id="rId23"/>
    <p:sldId id="336" r:id="rId24"/>
    <p:sldId id="337" r:id="rId25"/>
    <p:sldId id="338" r:id="rId26"/>
    <p:sldId id="339" r:id="rId27"/>
    <p:sldId id="341" r:id="rId28"/>
    <p:sldId id="342" r:id="rId29"/>
    <p:sldId id="361" r:id="rId30"/>
    <p:sldId id="286" r:id="rId31"/>
    <p:sldId id="287" r:id="rId32"/>
    <p:sldId id="355" r:id="rId33"/>
    <p:sldId id="359" r:id="rId34"/>
    <p:sldId id="360" r:id="rId35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102" autoAdjust="0"/>
    <p:restoredTop sz="93883" autoAdjust="0"/>
  </p:normalViewPr>
  <p:slideViewPr>
    <p:cSldViewPr snapToGrid="0">
      <p:cViewPr varScale="1">
        <p:scale>
          <a:sx n="83" d="100"/>
          <a:sy n="83" d="100"/>
        </p:scale>
        <p:origin x="118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38224D-21DD-4294-A960-8FA5F3741B47}" type="datetimeFigureOut">
              <a:rPr lang="zh-TW" altLang="en-US" smtClean="0"/>
              <a:t>2019/7/15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D13982-0C80-4E3D-A114-D02984142FA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605540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athconcentration.com/profiles/blogs/real-world-application-of-solving-equations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>
                <a:hlinkClick r:id="rId3"/>
              </a:rPr>
              <a:t>http://www.mathconcentration.com/profiles/blogs/real-world-application-of-solving-equations</a:t>
            </a:r>
            <a:endParaRPr lang="en-US" altLang="zh-TW" dirty="0"/>
          </a:p>
          <a:p>
            <a:r>
              <a:rPr lang="en-US" altLang="zh-TW" dirty="0"/>
              <a:t>Examples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D13982-0C80-4E3D-A114-D02984142FAF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56116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kumimoji="1" lang="en-US" altLang="zh-TW" dirty="0"/>
              <a:t>meaning: in the original system of linear equations, there are</a:t>
            </a:r>
          </a:p>
          <a:p>
            <a:pPr eaLnBrk="1" hangingPunct="1"/>
            <a:r>
              <a:rPr kumimoji="1" lang="en-US" altLang="zh-TW" dirty="0"/>
              <a:t>                mutually contradictory equations.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D13982-0C80-4E3D-A114-D02984142FAF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870150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MATLAB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D13982-0C80-4E3D-A114-D02984142FAF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409210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D13982-0C80-4E3D-A114-D02984142FAF}" type="slidenum">
              <a:rPr lang="zh-TW" altLang="en-US" smtClean="0"/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824725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kumimoji="1" lang="en-US" altLang="zh-TW" b="1" dirty="0">
                <a:solidFill>
                  <a:srgbClr val="800000"/>
                </a:solidFill>
              </a:rPr>
              <a:t>Linear equation</a:t>
            </a:r>
          </a:p>
          <a:p>
            <a:pPr lvl="1"/>
            <a:r>
              <a:rPr kumimoji="1" lang="en-US" altLang="zh-TW" b="1" dirty="0">
                <a:solidFill>
                  <a:srgbClr val="800000"/>
                </a:solidFill>
              </a:rPr>
              <a:t>System of linear equations</a:t>
            </a:r>
          </a:p>
          <a:p>
            <a:pPr lvl="2"/>
            <a:r>
              <a:rPr kumimoji="1" lang="en-US" altLang="zh-TW" b="1" dirty="0">
                <a:solidFill>
                  <a:srgbClr val="800000"/>
                </a:solidFill>
              </a:rPr>
              <a:t>Solution</a:t>
            </a:r>
          </a:p>
          <a:p>
            <a:pPr lvl="2"/>
            <a:r>
              <a:rPr kumimoji="1" lang="en-US" altLang="zh-TW" b="1" dirty="0">
                <a:solidFill>
                  <a:srgbClr val="800000"/>
                </a:solidFill>
              </a:rPr>
              <a:t>Solution set</a:t>
            </a:r>
          </a:p>
          <a:p>
            <a:pPr lvl="2"/>
            <a:r>
              <a:rPr kumimoji="1" lang="en-US" altLang="zh-TW" b="1" dirty="0">
                <a:solidFill>
                  <a:srgbClr val="800000"/>
                </a:solidFill>
              </a:rPr>
              <a:t>Consistent </a:t>
            </a:r>
            <a:r>
              <a:rPr kumimoji="1" lang="en-US" altLang="zh-TW" dirty="0"/>
              <a:t>and </a:t>
            </a:r>
            <a:r>
              <a:rPr kumimoji="1" lang="en-US" altLang="zh-TW" b="1" dirty="0">
                <a:solidFill>
                  <a:srgbClr val="800000"/>
                </a:solidFill>
              </a:rPr>
              <a:t>inconsistent</a:t>
            </a:r>
            <a:r>
              <a:rPr kumimoji="1" lang="en-US" altLang="zh-TW" dirty="0">
                <a:solidFill>
                  <a:srgbClr val="800000"/>
                </a:solidFill>
              </a:rPr>
              <a:t> </a:t>
            </a:r>
            <a:r>
              <a:rPr kumimoji="1" lang="en-US" altLang="zh-TW" dirty="0"/>
              <a:t>system of linear equations</a:t>
            </a:r>
          </a:p>
          <a:p>
            <a:pPr lvl="2"/>
            <a:r>
              <a:rPr kumimoji="1" lang="en-US" altLang="zh-TW" b="1" dirty="0">
                <a:solidFill>
                  <a:srgbClr val="800000"/>
                </a:solidFill>
              </a:rPr>
              <a:t>Equivalent</a:t>
            </a:r>
            <a:r>
              <a:rPr kumimoji="1" lang="en-US" altLang="zh-TW" dirty="0">
                <a:solidFill>
                  <a:srgbClr val="800000"/>
                </a:solidFill>
              </a:rPr>
              <a:t> </a:t>
            </a:r>
            <a:r>
              <a:rPr kumimoji="1" lang="en-US" altLang="zh-TW" dirty="0"/>
              <a:t>systems of linear equations</a:t>
            </a:r>
          </a:p>
          <a:p>
            <a:pPr lvl="2"/>
            <a:r>
              <a:rPr kumimoji="1" lang="en-US" altLang="zh-TW" b="1" dirty="0">
                <a:solidFill>
                  <a:srgbClr val="800000"/>
                </a:solidFill>
              </a:rPr>
              <a:t>Coefficient matrix</a:t>
            </a:r>
            <a:r>
              <a:rPr kumimoji="1" lang="en-US" altLang="zh-TW" b="1" dirty="0">
                <a:solidFill>
                  <a:srgbClr val="FF0000"/>
                </a:solidFill>
              </a:rPr>
              <a:t> </a:t>
            </a:r>
            <a:r>
              <a:rPr kumimoji="1" lang="en-US" altLang="zh-TW" dirty="0"/>
              <a:t>and </a:t>
            </a:r>
            <a:r>
              <a:rPr kumimoji="1" lang="en-US" altLang="zh-TW" b="1" dirty="0">
                <a:solidFill>
                  <a:srgbClr val="800000"/>
                </a:solidFill>
              </a:rPr>
              <a:t>augmented matrix</a:t>
            </a:r>
            <a:r>
              <a:rPr kumimoji="1" lang="en-US" altLang="zh-TW" b="1" dirty="0">
                <a:solidFill>
                  <a:srgbClr val="FF0000"/>
                </a:solidFill>
              </a:rPr>
              <a:t> </a:t>
            </a:r>
            <a:r>
              <a:rPr kumimoji="1" lang="en-US" altLang="zh-TW" dirty="0"/>
              <a:t>of systems of linear equations.</a:t>
            </a:r>
          </a:p>
          <a:p>
            <a:pPr lvl="2"/>
            <a:r>
              <a:rPr kumimoji="1" lang="en-US" altLang="zh-TW" b="1" dirty="0">
                <a:solidFill>
                  <a:srgbClr val="800000"/>
                </a:solidFill>
              </a:rPr>
              <a:t>Basic variables</a:t>
            </a:r>
            <a:r>
              <a:rPr kumimoji="1" lang="en-US" altLang="zh-TW" b="1" dirty="0">
                <a:solidFill>
                  <a:srgbClr val="FF0000"/>
                </a:solidFill>
              </a:rPr>
              <a:t> </a:t>
            </a:r>
            <a:r>
              <a:rPr kumimoji="1" lang="en-US" altLang="zh-TW" dirty="0"/>
              <a:t>and </a:t>
            </a:r>
            <a:r>
              <a:rPr kumimoji="1" lang="en-US" altLang="zh-TW" b="1" dirty="0">
                <a:solidFill>
                  <a:srgbClr val="800000"/>
                </a:solidFill>
              </a:rPr>
              <a:t>free variables</a:t>
            </a:r>
          </a:p>
          <a:p>
            <a:pPr lvl="1"/>
            <a:r>
              <a:rPr kumimoji="1" lang="en-US" altLang="zh-TW" b="1" dirty="0">
                <a:solidFill>
                  <a:srgbClr val="800000"/>
                </a:solidFill>
              </a:rPr>
              <a:t>Elementary row operations</a:t>
            </a:r>
          </a:p>
          <a:p>
            <a:pPr lvl="1"/>
            <a:r>
              <a:rPr kumimoji="1" lang="en-US" altLang="zh-TW" b="1" dirty="0">
                <a:solidFill>
                  <a:srgbClr val="800000"/>
                </a:solidFill>
              </a:rPr>
              <a:t>Row echelon form</a:t>
            </a:r>
            <a:r>
              <a:rPr kumimoji="1" lang="en-US" altLang="zh-TW" b="1" dirty="0">
                <a:solidFill>
                  <a:srgbClr val="FF0000"/>
                </a:solidFill>
              </a:rPr>
              <a:t> </a:t>
            </a:r>
            <a:r>
              <a:rPr kumimoji="1" lang="en-US" altLang="zh-TW" dirty="0"/>
              <a:t>and </a:t>
            </a:r>
            <a:r>
              <a:rPr kumimoji="1" lang="en-US" altLang="zh-TW" b="1" dirty="0">
                <a:solidFill>
                  <a:srgbClr val="800000"/>
                </a:solidFill>
              </a:rPr>
              <a:t>reduced row echelon form</a:t>
            </a:r>
            <a:r>
              <a:rPr kumimoji="1" lang="en-US" altLang="zh-TW" dirty="0"/>
              <a:t>.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D13982-0C80-4E3D-A114-D02984142FAF}" type="slidenum">
              <a:rPr lang="zh-TW" altLang="en-US" smtClean="0"/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765049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存在非</a:t>
            </a:r>
            <a:r>
              <a:rPr lang="en-US" altLang="zh-CN" dirty="0"/>
              <a:t>0</a:t>
            </a:r>
          </a:p>
          <a:p>
            <a:r>
              <a:rPr lang="zh-CN" altLang="en-US" dirty="0"/>
              <a:t>均为</a:t>
            </a:r>
            <a:r>
              <a:rPr lang="en-US" altLang="zh-CN"/>
              <a:t>0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D13982-0C80-4E3D-A114-D02984142FAF}" type="slidenum">
              <a:rPr lang="zh-TW" altLang="en-US" smtClean="0"/>
              <a:t>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421523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黃蓉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漢代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術曰：置上禾三秉，中禾二秉，下禾一秉，實三十九斗，於右方。中、左禾列如右方。以右行上禾遍乘中行而以直除。又乘其次，亦以直除。然以中行中禾不盡者遍乘左行而以直除。左方下禾不盡者，上為法，下為實。實即下禾之實。求中禾，以法乘中行下實，而除下禾之實。餘如中禾秉數而一，即中禾之實。求上禾亦以法乘右行下實，而除下禾、中禾之實。餘如上禾秉數而一，即上禾之實。實皆如法，各得一斗。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D13982-0C80-4E3D-A114-D02984142FAF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690188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kumimoji="1" lang="en-US" altLang="zh-TW" dirty="0"/>
              <a:t>Simple operations defined on a system of linear equations </a:t>
            </a:r>
          </a:p>
          <a:p>
            <a:pPr lvl="1">
              <a:lnSpc>
                <a:spcPct val="120000"/>
              </a:lnSpc>
            </a:pPr>
            <a:r>
              <a:rPr kumimoji="1" lang="en-US" altLang="zh-TW" dirty="0"/>
              <a:t>not change the solution set of the system of linear equations </a:t>
            </a:r>
          </a:p>
          <a:p>
            <a:pPr lvl="1">
              <a:lnSpc>
                <a:spcPct val="120000"/>
              </a:lnSpc>
            </a:pPr>
            <a:r>
              <a:rPr kumimoji="1" lang="en-US" altLang="zh-TW" dirty="0"/>
              <a:t>They are all </a:t>
            </a:r>
            <a:r>
              <a:rPr kumimoji="1" lang="en-US" altLang="zh-TW" b="1" dirty="0">
                <a:solidFill>
                  <a:srgbClr val="FF0000"/>
                </a:solidFill>
              </a:rPr>
              <a:t>equivalent</a:t>
            </a:r>
            <a:r>
              <a:rPr kumimoji="1" lang="en-US" altLang="zh-TW" dirty="0"/>
              <a:t>.</a:t>
            </a:r>
          </a:p>
          <a:p>
            <a:pPr>
              <a:lnSpc>
                <a:spcPct val="120000"/>
              </a:lnSpc>
            </a:pPr>
            <a:r>
              <a:rPr kumimoji="1" lang="en-US" altLang="zh-TW" dirty="0"/>
              <a:t>Used for solving systems of linear equations</a:t>
            </a:r>
          </a:p>
          <a:p>
            <a:pPr>
              <a:lnSpc>
                <a:spcPct val="120000"/>
              </a:lnSpc>
            </a:pPr>
            <a:r>
              <a:rPr kumimoji="1" lang="en-US" altLang="zh-TW" dirty="0">
                <a:solidFill>
                  <a:srgbClr val="FF0000"/>
                </a:solidFill>
              </a:rPr>
              <a:t>Equivalent </a:t>
            </a:r>
            <a:r>
              <a:rPr kumimoji="1" lang="en-US" altLang="zh-TW" dirty="0"/>
              <a:t>systems of linear equations: having the same </a:t>
            </a:r>
            <a:r>
              <a:rPr kumimoji="1" lang="en-US" altLang="zh-TW" b="1" dirty="0">
                <a:solidFill>
                  <a:srgbClr val="000090"/>
                </a:solidFill>
              </a:rPr>
              <a:t>solution set</a:t>
            </a:r>
            <a:r>
              <a:rPr kumimoji="1" lang="en-US" altLang="zh-TW" dirty="0"/>
              <a:t>.</a:t>
            </a:r>
          </a:p>
          <a:p>
            <a:pPr>
              <a:lnSpc>
                <a:spcPct val="120000"/>
              </a:lnSpc>
            </a:pPr>
            <a:r>
              <a:rPr kumimoji="1" lang="en-US" altLang="zh-TW" dirty="0">
                <a:solidFill>
                  <a:srgbClr val="FF0000"/>
                </a:solidFill>
              </a:rPr>
              <a:t>An elementary row operation </a:t>
            </a:r>
            <a:r>
              <a:rPr kumimoji="1" lang="en-US" altLang="zh-TW" dirty="0"/>
              <a:t>taken on a system of linear equations will result in another </a:t>
            </a:r>
            <a:r>
              <a:rPr kumimoji="1" lang="en-US" altLang="zh-TW" b="1" dirty="0">
                <a:solidFill>
                  <a:srgbClr val="008000"/>
                </a:solidFill>
              </a:rPr>
              <a:t>equivalent</a:t>
            </a:r>
            <a:r>
              <a:rPr kumimoji="1" lang="en-US" altLang="zh-TW" dirty="0">
                <a:solidFill>
                  <a:srgbClr val="008000"/>
                </a:solidFill>
              </a:rPr>
              <a:t> </a:t>
            </a:r>
            <a:r>
              <a:rPr kumimoji="1" lang="en-US" altLang="zh-TW" dirty="0"/>
              <a:t>system of linear equations</a:t>
            </a:r>
          </a:p>
          <a:p>
            <a:pPr>
              <a:lnSpc>
                <a:spcPct val="120000"/>
              </a:lnSpc>
            </a:pPr>
            <a:r>
              <a:rPr kumimoji="1" lang="en-US" altLang="zh-TW" dirty="0">
                <a:solidFill>
                  <a:srgbClr val="FF0000"/>
                </a:solidFill>
              </a:rPr>
              <a:t>Elementary row operations </a:t>
            </a:r>
            <a:r>
              <a:rPr kumimoji="1" lang="en-US" altLang="zh-TW" dirty="0"/>
              <a:t>for solving</a:t>
            </a:r>
            <a:r>
              <a:rPr kumimoji="1" lang="en-US" altLang="zh-TW" dirty="0">
                <a:solidFill>
                  <a:srgbClr val="FF0000"/>
                </a:solidFill>
              </a:rPr>
              <a:t> </a:t>
            </a:r>
            <a:r>
              <a:rPr kumimoji="1" lang="en-US" altLang="zh-TW" dirty="0"/>
              <a:t>systems of linear equations:</a:t>
            </a:r>
          </a:p>
          <a:p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D13982-0C80-4E3D-A114-D02984142FAF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449896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有上有下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D13982-0C80-4E3D-A114-D02984142FAF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104159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kumimoji="1" lang="en-US" altLang="zh-TW" dirty="0"/>
              <a:t>Every elementary row operations are reversible.</a:t>
            </a:r>
          </a:p>
          <a:p>
            <a:pPr eaLnBrk="1" hangingPunct="1"/>
            <a:r>
              <a:rPr kumimoji="1" lang="en-US" altLang="zh-TW" dirty="0"/>
              <a:t>    For interchange operation it is obvious, for scaling operation</a:t>
            </a:r>
          </a:p>
          <a:p>
            <a:pPr eaLnBrk="1" hangingPunct="1"/>
            <a:r>
              <a:rPr kumimoji="1" lang="en-US" altLang="zh-TW" dirty="0"/>
              <a:t>    multiply the inverse of the nonzero constant, and for row addition</a:t>
            </a:r>
          </a:p>
          <a:p>
            <a:pPr eaLnBrk="1" hangingPunct="1"/>
            <a:r>
              <a:rPr kumimoji="1" lang="en-US" altLang="zh-TW" dirty="0"/>
              <a:t>    operation add the negative multiple of the row to the other row.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D13982-0C80-4E3D-A114-D02984142FAF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003455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Echelon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【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軍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】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梯次編隊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階層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1" dirty="0">
                <a:solidFill>
                  <a:srgbClr val="FF0000"/>
                </a:solidFill>
              </a:rPr>
              <a:t>(Actually condition 3 is implied by 2.)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D13982-0C80-4E3D-A114-D02984142FAF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888905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Echelon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【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軍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】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梯次編隊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階層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1" dirty="0">
                <a:solidFill>
                  <a:srgbClr val="FF0000"/>
                </a:solidFill>
              </a:rPr>
              <a:t>(Actually condition 3 is implied by 2.)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D13982-0C80-4E3D-A114-D02984142FAF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232614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2400" dirty="0"/>
              <a:t>4. If a column contains the </a:t>
            </a:r>
            <a:r>
              <a:rPr lang="en-US" altLang="zh-TW" sz="2400" dirty="0">
                <a:solidFill>
                  <a:srgbClr val="0000FF"/>
                </a:solidFill>
              </a:rPr>
              <a:t>leading entry</a:t>
            </a:r>
            <a:r>
              <a:rPr lang="en-US" altLang="zh-TW" sz="2400" dirty="0"/>
              <a:t>, then </a:t>
            </a:r>
            <a:r>
              <a:rPr lang="en-US" altLang="zh-TW" sz="2400" dirty="0">
                <a:solidFill>
                  <a:srgbClr val="FF0000"/>
                </a:solidFill>
              </a:rPr>
              <a:t>all the other entries are 0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2400" dirty="0">
              <a:solidFill>
                <a:srgbClr val="FF0000"/>
              </a:solidFill>
            </a:endParaRP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2400" dirty="0"/>
              <a:t>5. The </a:t>
            </a:r>
            <a:r>
              <a:rPr lang="en-US" altLang="zh-TW" sz="2400" dirty="0">
                <a:solidFill>
                  <a:srgbClr val="FF0000"/>
                </a:solidFill>
              </a:rPr>
              <a:t>leading entries </a:t>
            </a:r>
            <a:r>
              <a:rPr lang="en-US" altLang="zh-TW" sz="2400" dirty="0"/>
              <a:t>are </a:t>
            </a:r>
            <a:r>
              <a:rPr lang="en-US" altLang="zh-TW" sz="2400" dirty="0">
                <a:solidFill>
                  <a:srgbClr val="FF0000"/>
                </a:solidFill>
              </a:rPr>
              <a:t>1</a:t>
            </a:r>
            <a:endParaRPr lang="zh-TW" altLang="en-US" sz="2400" dirty="0">
              <a:solidFill>
                <a:srgbClr val="FF0000"/>
              </a:solidFill>
            </a:endParaRP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2400" dirty="0">
              <a:solidFill>
                <a:srgbClr val="FF0000"/>
              </a:solidFill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D13982-0C80-4E3D-A114-D02984142FAF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881055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/>
              <a:t>Can different matrices have the same RREF?</a:t>
            </a:r>
            <a:endParaRPr lang="zh-TW" altLang="en-US" sz="1200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D13982-0C80-4E3D-A114-D02984142FAF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223357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C21D4D-63BB-48D3-B3A5-9837F1341EDE}" type="datetimeFigureOut">
              <a:rPr lang="zh-TW" altLang="en-US" smtClean="0"/>
              <a:t>2019/7/15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48EF2-DDDF-4BB4-821C-A5DCCF51581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323243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C21D4D-63BB-48D3-B3A5-9837F1341EDE}" type="datetimeFigureOut">
              <a:rPr lang="zh-TW" altLang="en-US" smtClean="0"/>
              <a:t>2019/7/15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48EF2-DDDF-4BB4-821C-A5DCCF51581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152558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C21D4D-63BB-48D3-B3A5-9837F1341EDE}" type="datetimeFigureOut">
              <a:rPr lang="zh-TW" altLang="en-US" smtClean="0"/>
              <a:t>2019/7/15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48EF2-DDDF-4BB4-821C-A5DCCF51581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182436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C21D4D-63BB-48D3-B3A5-9837F1341EDE}" type="datetimeFigureOut">
              <a:rPr lang="zh-TW" altLang="en-US" smtClean="0"/>
              <a:t>2019/7/15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48EF2-DDDF-4BB4-821C-A5DCCF51581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403510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C21D4D-63BB-48D3-B3A5-9837F1341EDE}" type="datetimeFigureOut">
              <a:rPr lang="zh-TW" altLang="en-US" smtClean="0"/>
              <a:t>2019/7/15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48EF2-DDDF-4BB4-821C-A5DCCF51581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810729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C21D4D-63BB-48D3-B3A5-9837F1341EDE}" type="datetimeFigureOut">
              <a:rPr lang="zh-TW" altLang="en-US" smtClean="0"/>
              <a:t>2019/7/15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48EF2-DDDF-4BB4-821C-A5DCCF51581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028338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C21D4D-63BB-48D3-B3A5-9837F1341EDE}" type="datetimeFigureOut">
              <a:rPr lang="zh-TW" altLang="en-US" smtClean="0"/>
              <a:t>2019/7/15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48EF2-DDDF-4BB4-821C-A5DCCF51581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23410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C21D4D-63BB-48D3-B3A5-9837F1341EDE}" type="datetimeFigureOut">
              <a:rPr lang="zh-TW" altLang="en-US" smtClean="0"/>
              <a:t>2019/7/15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48EF2-DDDF-4BB4-821C-A5DCCF51581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473926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C21D4D-63BB-48D3-B3A5-9837F1341EDE}" type="datetimeFigureOut">
              <a:rPr lang="zh-TW" altLang="en-US" smtClean="0"/>
              <a:t>2019/7/15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48EF2-DDDF-4BB4-821C-A5DCCF51581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122786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C21D4D-63BB-48D3-B3A5-9837F1341EDE}" type="datetimeFigureOut">
              <a:rPr lang="zh-TW" altLang="en-US" smtClean="0"/>
              <a:t>2019/7/15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48EF2-DDDF-4BB4-821C-A5DCCF51581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597217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C21D4D-63BB-48D3-B3A5-9837F1341EDE}" type="datetimeFigureOut">
              <a:rPr lang="zh-TW" altLang="en-US" smtClean="0"/>
              <a:t>2019/7/15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48EF2-DDDF-4BB4-821C-A5DCCF51581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644447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C21D4D-63BB-48D3-B3A5-9837F1341EDE}" type="datetimeFigureOut">
              <a:rPr lang="zh-TW" altLang="en-US" smtClean="0"/>
              <a:t>2019/7/15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748EF2-DDDF-4BB4-821C-A5DCCF51581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953868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70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0.png"/><Relationship Id="rId5" Type="http://schemas.openxmlformats.org/officeDocument/2006/relationships/image" Target="../media/image150.png"/><Relationship Id="rId10" Type="http://schemas.openxmlformats.org/officeDocument/2006/relationships/image" Target="../media/image26.png"/><Relationship Id="rId4" Type="http://schemas.openxmlformats.org/officeDocument/2006/relationships/image" Target="../media/image140.png"/><Relationship Id="rId9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6.png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notesSlide" Target="../notesSlides/notesSlide9.xml"/><Relationship Id="rId9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emf"/><Relationship Id="rId4" Type="http://schemas.openxmlformats.org/officeDocument/2006/relationships/image" Target="../media/image39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em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emf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3.emf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notesSlide" Target="../notesSlides/notesSlide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53.emf"/><Relationship Id="rId7" Type="http://schemas.openxmlformats.org/officeDocument/2006/relationships/image" Target="../media/image52.png"/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54.emf"/><Relationship Id="rId9" Type="http://schemas.openxmlformats.org/officeDocument/2006/relationships/image" Target="../media/image54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64.png"/><Relationship Id="rId3" Type="http://schemas.openxmlformats.org/officeDocument/2006/relationships/image" Target="../media/image53.emf"/><Relationship Id="rId7" Type="http://schemas.openxmlformats.org/officeDocument/2006/relationships/image" Target="../media/image59.png"/><Relationship Id="rId12" Type="http://schemas.openxmlformats.org/officeDocument/2006/relationships/image" Target="../media/image63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11" Type="http://schemas.openxmlformats.org/officeDocument/2006/relationships/image" Target="../media/image62.png"/><Relationship Id="rId5" Type="http://schemas.openxmlformats.org/officeDocument/2006/relationships/image" Target="../media/image57.png"/><Relationship Id="rId15" Type="http://schemas.openxmlformats.org/officeDocument/2006/relationships/image" Target="../media/image66.png"/><Relationship Id="rId10" Type="http://schemas.openxmlformats.org/officeDocument/2006/relationships/image" Target="../media/image61.png"/><Relationship Id="rId4" Type="http://schemas.openxmlformats.org/officeDocument/2006/relationships/image" Target="../media/image56.png"/><Relationship Id="rId9" Type="http://schemas.openxmlformats.org/officeDocument/2006/relationships/image" Target="../media/image54.emf"/><Relationship Id="rId14" Type="http://schemas.openxmlformats.org/officeDocument/2006/relationships/image" Target="../media/image6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0.png"/><Relationship Id="rId3" Type="http://schemas.openxmlformats.org/officeDocument/2006/relationships/image" Target="../media/image77.png"/><Relationship Id="rId7" Type="http://schemas.openxmlformats.org/officeDocument/2006/relationships/image" Target="../media/image580.png"/><Relationship Id="rId2" Type="http://schemas.openxmlformats.org/officeDocument/2006/relationships/image" Target="../media/image5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0.png"/><Relationship Id="rId5" Type="http://schemas.openxmlformats.org/officeDocument/2006/relationships/image" Target="../media/image560.png"/><Relationship Id="rId4" Type="http://schemas.openxmlformats.org/officeDocument/2006/relationships/image" Target="../media/image55.png"/><Relationship Id="rId9" Type="http://schemas.openxmlformats.org/officeDocument/2006/relationships/image" Target="../media/image61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0.png"/><Relationship Id="rId3" Type="http://schemas.openxmlformats.org/officeDocument/2006/relationships/image" Target="../media/image84.png"/><Relationship Id="rId7" Type="http://schemas.openxmlformats.org/officeDocument/2006/relationships/image" Target="../media/image64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0.png"/><Relationship Id="rId5" Type="http://schemas.openxmlformats.org/officeDocument/2006/relationships/image" Target="../media/image620.png"/><Relationship Id="rId4" Type="http://schemas.openxmlformats.org/officeDocument/2006/relationships/image" Target="../media/image49.png"/><Relationship Id="rId9" Type="http://schemas.openxmlformats.org/officeDocument/2006/relationships/image" Target="../media/image9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emf"/><Relationship Id="rId3" Type="http://schemas.openxmlformats.org/officeDocument/2006/relationships/image" Target="../media/image72.png"/><Relationship Id="rId7" Type="http://schemas.openxmlformats.org/officeDocument/2006/relationships/image" Target="../media/image56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emf"/><Relationship Id="rId5" Type="http://schemas.openxmlformats.org/officeDocument/2006/relationships/image" Target="../media/image74.png"/><Relationship Id="rId4" Type="http://schemas.openxmlformats.org/officeDocument/2006/relationships/image" Target="../media/image73.png"/><Relationship Id="rId9" Type="http://schemas.openxmlformats.org/officeDocument/2006/relationships/image" Target="../media/image78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13" Type="http://schemas.openxmlformats.org/officeDocument/2006/relationships/image" Target="../media/image88.png"/><Relationship Id="rId3" Type="http://schemas.openxmlformats.org/officeDocument/2006/relationships/image" Target="../media/image57.emf"/><Relationship Id="rId7" Type="http://schemas.openxmlformats.org/officeDocument/2006/relationships/image" Target="../media/image82.png"/><Relationship Id="rId12" Type="http://schemas.openxmlformats.org/officeDocument/2006/relationships/image" Target="../media/image87.png"/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11" Type="http://schemas.openxmlformats.org/officeDocument/2006/relationships/image" Target="../media/image75.png"/><Relationship Id="rId5" Type="http://schemas.openxmlformats.org/officeDocument/2006/relationships/image" Target="../media/image80.png"/><Relationship Id="rId15" Type="http://schemas.openxmlformats.org/officeDocument/2006/relationships/image" Target="../media/image91.png"/><Relationship Id="rId10" Type="http://schemas.openxmlformats.org/officeDocument/2006/relationships/image" Target="../media/image86.png"/><Relationship Id="rId4" Type="http://schemas.openxmlformats.org/officeDocument/2006/relationships/image" Target="../media/image79.png"/><Relationship Id="rId9" Type="http://schemas.openxmlformats.org/officeDocument/2006/relationships/image" Target="../media/image85.png"/><Relationship Id="rId14" Type="http://schemas.openxmlformats.org/officeDocument/2006/relationships/image" Target="../media/image8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0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19.png"/><Relationship Id="rId5" Type="http://schemas.openxmlformats.org/officeDocument/2006/relationships/image" Target="../media/image17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tags" Target="../tags/tag5.xml"/><Relationship Id="rId7" Type="http://schemas.openxmlformats.org/officeDocument/2006/relationships/image" Target="../media/image18.png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image" Target="../media/image17.png"/><Relationship Id="rId5" Type="http://schemas.openxmlformats.org/officeDocument/2006/relationships/image" Target="../media/image13.png"/><Relationship Id="rId4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Solving</a:t>
            </a:r>
            <a:r>
              <a:rPr lang="zh-TW" altLang="en-US" dirty="0"/>
              <a:t> </a:t>
            </a:r>
            <a:r>
              <a:rPr lang="en-US" altLang="zh-TW" dirty="0"/>
              <a:t>System of </a:t>
            </a:r>
            <a:br>
              <a:rPr lang="en-US" altLang="zh-TW" dirty="0"/>
            </a:br>
            <a:r>
              <a:rPr lang="en-US" altLang="zh-TW" dirty="0"/>
              <a:t>Linear Equations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altLang="zh-TW" sz="4800" dirty="0"/>
              <a:t>Hung-yi Lee</a:t>
            </a:r>
            <a:endParaRPr lang="zh-TW" altLang="en-US" sz="4800" dirty="0"/>
          </a:p>
        </p:txBody>
      </p:sp>
    </p:spTree>
    <p:extLst>
      <p:ext uri="{BB962C8B-B14F-4D97-AF65-F5344CB8AC3E}">
        <p14:creationId xmlns:p14="http://schemas.microsoft.com/office/powerpoint/2010/main" val="34996494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Solving system of linear equation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Two systems of linear equations are </a:t>
            </a:r>
            <a:r>
              <a:rPr kumimoji="1" lang="en-US" altLang="zh-TW" b="1" dirty="0">
                <a:solidFill>
                  <a:srgbClr val="FF0000"/>
                </a:solidFill>
              </a:rPr>
              <a:t>equivalent</a:t>
            </a:r>
            <a:r>
              <a:rPr kumimoji="1" lang="en-US" altLang="zh-TW" dirty="0"/>
              <a:t> if they have exactly </a:t>
            </a:r>
            <a:r>
              <a:rPr kumimoji="1" lang="en-US" altLang="zh-TW" b="1" dirty="0">
                <a:solidFill>
                  <a:srgbClr val="000090"/>
                </a:solidFill>
              </a:rPr>
              <a:t>the same solution set</a:t>
            </a:r>
            <a:r>
              <a:rPr kumimoji="1" lang="en-US" altLang="zh-TW" dirty="0"/>
              <a:t>.</a:t>
            </a:r>
          </a:p>
          <a:p>
            <a:r>
              <a:rPr kumimoji="1" lang="en-US" altLang="zh-TW" dirty="0"/>
              <a:t>Strategy of solving: </a:t>
            </a:r>
          </a:p>
          <a:p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/>
              <p:cNvSpPr txBox="1"/>
              <p:nvPr/>
            </p:nvSpPr>
            <p:spPr>
              <a:xfrm>
                <a:off x="-48617" y="3275499"/>
                <a:ext cx="2623071" cy="61786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−3</m:t>
                                      </m:r>
                                      <m:sSub>
                                        <m:sSubPr>
                                          <m:ctrlP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=0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  <m: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=10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4" name="文字方塊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8617" y="3275499"/>
                <a:ext cx="2623071" cy="617861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/>
              <p:cNvSpPr txBox="1"/>
              <p:nvPr/>
            </p:nvSpPr>
            <p:spPr>
              <a:xfrm>
                <a:off x="2281474" y="3275499"/>
                <a:ext cx="2623071" cy="61786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−3</m:t>
                                      </m:r>
                                      <m:sSub>
                                        <m:sSubPr>
                                          <m:ctrlP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=</m:t>
                                      </m:r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/>
                                    <m:e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10</m:t>
                                      </m:r>
                                      <m:sSub>
                                        <m:sSubPr>
                                          <m:ctrlP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=10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1474" y="3275499"/>
                <a:ext cx="2623071" cy="617861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6711956" y="3275499"/>
                <a:ext cx="2623071" cy="61786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e/>
                                    <m:e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=</m:t>
                                      </m:r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/>
                                    <m:e>
                                      <m:sSub>
                                        <m:sSubPr>
                                          <m:ctrlP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1956" y="3275499"/>
                <a:ext cx="2623071" cy="617861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4611565" y="3275499"/>
                <a:ext cx="2623071" cy="61786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−3</m:t>
                                      </m:r>
                                      <m:sSub>
                                        <m:sSubPr>
                                          <m:ctrlP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=</m:t>
                                      </m:r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/>
                                    <m:e>
                                      <m:sSub>
                                        <m:sSubPr>
                                          <m:ctrlP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1565" y="3275499"/>
                <a:ext cx="2623071" cy="617861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向右箭號 7"/>
          <p:cNvSpPr/>
          <p:nvPr/>
        </p:nvSpPr>
        <p:spPr>
          <a:xfrm>
            <a:off x="2347062" y="3327607"/>
            <a:ext cx="292980" cy="56575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向右箭號 8"/>
          <p:cNvSpPr/>
          <p:nvPr/>
        </p:nvSpPr>
        <p:spPr>
          <a:xfrm>
            <a:off x="4677153" y="3327606"/>
            <a:ext cx="292980" cy="56575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向右箭號 9"/>
          <p:cNvSpPr/>
          <p:nvPr/>
        </p:nvSpPr>
        <p:spPr>
          <a:xfrm>
            <a:off x="6941656" y="3301552"/>
            <a:ext cx="292980" cy="56575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向右箭號 10"/>
          <p:cNvSpPr/>
          <p:nvPr/>
        </p:nvSpPr>
        <p:spPr>
          <a:xfrm rot="5400000">
            <a:off x="1116427" y="3932830"/>
            <a:ext cx="292980" cy="56575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向右箭號 11"/>
          <p:cNvSpPr/>
          <p:nvPr/>
        </p:nvSpPr>
        <p:spPr>
          <a:xfrm rot="5400000">
            <a:off x="3557888" y="3932831"/>
            <a:ext cx="292980" cy="56575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向右箭號 12"/>
          <p:cNvSpPr/>
          <p:nvPr/>
        </p:nvSpPr>
        <p:spPr>
          <a:xfrm rot="5400000">
            <a:off x="5821935" y="3932831"/>
            <a:ext cx="292980" cy="56575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向右箭號 13"/>
          <p:cNvSpPr/>
          <p:nvPr/>
        </p:nvSpPr>
        <p:spPr>
          <a:xfrm rot="5400000">
            <a:off x="7877000" y="3932831"/>
            <a:ext cx="292980" cy="56575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/>
              <p:cNvSpPr txBox="1"/>
              <p:nvPr/>
            </p:nvSpPr>
            <p:spPr>
              <a:xfrm>
                <a:off x="562904" y="4497133"/>
                <a:ext cx="1369286" cy="4619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−3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6" name="文字方塊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904" y="4497133"/>
                <a:ext cx="1369286" cy="461921"/>
              </a:xfrm>
              <a:prstGeom prst="rect">
                <a:avLst/>
              </a:prstGeom>
              <a:blipFill rotWithShape="0">
                <a:blip r:embed="rId7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/>
              <p:cNvSpPr txBox="1"/>
              <p:nvPr/>
            </p:nvSpPr>
            <p:spPr>
              <a:xfrm>
                <a:off x="3019735" y="4497132"/>
                <a:ext cx="1369286" cy="4619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−3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7" name="文字方塊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9735" y="4497132"/>
                <a:ext cx="1369286" cy="461921"/>
              </a:xfrm>
              <a:prstGeom prst="rect">
                <a:avLst/>
              </a:prstGeom>
              <a:blipFill rotWithShape="0">
                <a:blip r:embed="rId8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/>
              <p:cNvSpPr txBox="1"/>
              <p:nvPr/>
            </p:nvSpPr>
            <p:spPr>
              <a:xfrm>
                <a:off x="5355818" y="4538055"/>
                <a:ext cx="1241045" cy="4619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−3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8" name="文字方塊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5818" y="4538055"/>
                <a:ext cx="1241045" cy="461921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/>
              <p:cNvSpPr txBox="1"/>
              <p:nvPr/>
            </p:nvSpPr>
            <p:spPr>
              <a:xfrm>
                <a:off x="7581303" y="4550429"/>
                <a:ext cx="1067920" cy="4619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9" name="文字方塊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1303" y="4550429"/>
                <a:ext cx="1067920" cy="461921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文字方塊 19"/>
          <p:cNvSpPr txBox="1"/>
          <p:nvPr/>
        </p:nvSpPr>
        <p:spPr>
          <a:xfrm>
            <a:off x="562904" y="5260023"/>
            <a:ext cx="69392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1. Interchange any two rows of the matrix</a:t>
            </a:r>
            <a:endParaRPr lang="zh-TW" altLang="en-US" sz="2400" dirty="0"/>
          </a:p>
        </p:txBody>
      </p:sp>
      <p:sp>
        <p:nvSpPr>
          <p:cNvPr id="21" name="文字方塊 20"/>
          <p:cNvSpPr txBox="1"/>
          <p:nvPr/>
        </p:nvSpPr>
        <p:spPr>
          <a:xfrm>
            <a:off x="562904" y="5711242"/>
            <a:ext cx="87407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2. Multiply every entry of some row by the same nonzero scalar</a:t>
            </a:r>
            <a:endParaRPr lang="zh-TW" altLang="en-US" sz="2400" dirty="0"/>
          </a:p>
        </p:txBody>
      </p:sp>
      <p:sp>
        <p:nvSpPr>
          <p:cNvPr id="22" name="文字方塊 21"/>
          <p:cNvSpPr txBox="1"/>
          <p:nvPr/>
        </p:nvSpPr>
        <p:spPr>
          <a:xfrm>
            <a:off x="562904" y="6172907"/>
            <a:ext cx="85360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3. Add a multiple of one row of the matrix to another row</a:t>
            </a:r>
            <a:endParaRPr lang="zh-TW" altLang="en-US" sz="2400" dirty="0"/>
          </a:p>
        </p:txBody>
      </p:sp>
      <p:sp>
        <p:nvSpPr>
          <p:cNvPr id="25" name="向右箭號 24"/>
          <p:cNvSpPr/>
          <p:nvPr/>
        </p:nvSpPr>
        <p:spPr>
          <a:xfrm>
            <a:off x="2119022" y="4608307"/>
            <a:ext cx="814143" cy="305961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向右箭號 27"/>
          <p:cNvSpPr/>
          <p:nvPr/>
        </p:nvSpPr>
        <p:spPr>
          <a:xfrm>
            <a:off x="4522894" y="4624609"/>
            <a:ext cx="814143" cy="305961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向右箭號 28"/>
          <p:cNvSpPr/>
          <p:nvPr/>
        </p:nvSpPr>
        <p:spPr>
          <a:xfrm>
            <a:off x="6721613" y="4650597"/>
            <a:ext cx="814143" cy="305961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向右箭號 29"/>
          <p:cNvSpPr/>
          <p:nvPr/>
        </p:nvSpPr>
        <p:spPr>
          <a:xfrm rot="16200000">
            <a:off x="8198127" y="4004625"/>
            <a:ext cx="447928" cy="336923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向右箭號 30"/>
          <p:cNvSpPr/>
          <p:nvPr/>
        </p:nvSpPr>
        <p:spPr>
          <a:xfrm rot="5400000" flipV="1">
            <a:off x="1464188" y="3974684"/>
            <a:ext cx="447928" cy="336923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61492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 animBg="1"/>
      <p:bldP spid="9" grpId="0" animBg="1"/>
      <p:bldP spid="10" grpId="0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6" grpId="0"/>
      <p:bldP spid="17" grpId="0"/>
      <p:bldP spid="18" grpId="0"/>
      <p:bldP spid="19" grpId="0"/>
      <p:bldP spid="20" grpId="0"/>
      <p:bldP spid="21" grpId="0"/>
      <p:bldP spid="22" grpId="0"/>
      <p:bldP spid="25" grpId="0" animBg="1"/>
      <p:bldP spid="28" grpId="0" animBg="1"/>
      <p:bldP spid="29" grpId="0" animBg="1"/>
      <p:bldP spid="30" grpId="0" animBg="1"/>
      <p:bldP spid="3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Solving system of linear equation</a:t>
            </a:r>
            <a:endParaRPr lang="zh-TW" altLang="en-US" dirty="0"/>
          </a:p>
        </p:txBody>
      </p:sp>
      <p:sp>
        <p:nvSpPr>
          <p:cNvPr id="5" name="Text Box 6"/>
          <p:cNvSpPr txBox="1">
            <a:spLocks noChangeArrowheads="1"/>
          </p:cNvSpPr>
          <p:nvPr/>
        </p:nvSpPr>
        <p:spPr bwMode="auto">
          <a:xfrm>
            <a:off x="3705151" y="2625305"/>
            <a:ext cx="14509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9pPr>
          </a:lstStyle>
          <a:p>
            <a:pPr eaLnBrk="1" hangingPunct="1"/>
            <a:r>
              <a:rPr kumimoji="1" lang="en-US" altLang="zh-TW" dirty="0"/>
              <a:t>equivalent</a:t>
            </a:r>
          </a:p>
        </p:txBody>
      </p:sp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2567284" y="6034608"/>
            <a:ext cx="4009431" cy="523220"/>
          </a:xfrm>
          <a:prstGeom prst="rect">
            <a:avLst/>
          </a:prstGeom>
          <a:ln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9pPr>
          </a:lstStyle>
          <a:p>
            <a:pPr eaLnBrk="1" hangingPunct="1"/>
            <a:r>
              <a:rPr kumimoji="1" lang="en-US" altLang="zh-TW" sz="2800" dirty="0"/>
              <a:t>elementary row operations</a:t>
            </a:r>
            <a:endParaRPr kumimoji="1" lang="zh-TW" altLang="en-US" sz="2800" dirty="0"/>
          </a:p>
        </p:txBody>
      </p:sp>
      <p:sp>
        <p:nvSpPr>
          <p:cNvPr id="3" name="矩形 2"/>
          <p:cNvSpPr/>
          <p:nvPr/>
        </p:nvSpPr>
        <p:spPr>
          <a:xfrm>
            <a:off x="948134" y="2265554"/>
            <a:ext cx="125707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TW" sz="2800" dirty="0"/>
              <a:t> </a:t>
            </a:r>
            <a:r>
              <a:rPr kumimoji="1" lang="en-US" altLang="zh-TW" sz="2800" i="1" dirty="0">
                <a:solidFill>
                  <a:srgbClr val="FF0000"/>
                </a:solidFill>
              </a:rPr>
              <a:t>A</a:t>
            </a:r>
            <a:r>
              <a:rPr kumimoji="1" lang="en-US" altLang="zh-TW" sz="2800" b="1" dirty="0">
                <a:solidFill>
                  <a:srgbClr val="FF0000"/>
                </a:solidFill>
              </a:rPr>
              <a:t>x</a:t>
            </a:r>
            <a:r>
              <a:rPr kumimoji="1" lang="en-US" altLang="zh-TW" sz="2800" dirty="0">
                <a:solidFill>
                  <a:srgbClr val="FF0000"/>
                </a:solidFill>
              </a:rPr>
              <a:t> = </a:t>
            </a:r>
            <a:r>
              <a:rPr kumimoji="1" lang="en-US" altLang="zh-TW" sz="2800" b="1" dirty="0">
                <a:solidFill>
                  <a:srgbClr val="FF0000"/>
                </a:solidFill>
              </a:rPr>
              <a:t>b</a:t>
            </a:r>
            <a:r>
              <a:rPr kumimoji="1" lang="en-US" altLang="zh-TW" sz="2800" dirty="0">
                <a:solidFill>
                  <a:srgbClr val="FF0000"/>
                </a:solidFill>
              </a:rPr>
              <a:t> </a:t>
            </a:r>
            <a:endParaRPr lang="zh-TW" altLang="en-US" sz="2800" dirty="0"/>
          </a:p>
        </p:txBody>
      </p:sp>
      <p:sp>
        <p:nvSpPr>
          <p:cNvPr id="8" name="矩形 7"/>
          <p:cNvSpPr/>
          <p:nvPr/>
        </p:nvSpPr>
        <p:spPr>
          <a:xfrm>
            <a:off x="595469" y="3456473"/>
            <a:ext cx="176118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TW" sz="2800" dirty="0">
                <a:solidFill>
                  <a:srgbClr val="FF0000"/>
                </a:solidFill>
                <a:sym typeface="Symbol" pitchFamily="18" charset="2"/>
              </a:rPr>
              <a:t> A’=</a:t>
            </a:r>
            <a:r>
              <a:rPr kumimoji="1" lang="zh-TW" altLang="en-US" sz="2800" dirty="0">
                <a:solidFill>
                  <a:srgbClr val="FF0000"/>
                </a:solidFill>
              </a:rPr>
              <a:t>[ </a:t>
            </a:r>
            <a:r>
              <a:rPr kumimoji="1" lang="en-US" altLang="zh-TW" sz="2800" i="1" dirty="0">
                <a:solidFill>
                  <a:srgbClr val="FF0000"/>
                </a:solidFill>
              </a:rPr>
              <a:t>A</a:t>
            </a:r>
            <a:r>
              <a:rPr kumimoji="1" lang="en-US" altLang="zh-TW" sz="2800" dirty="0">
                <a:solidFill>
                  <a:srgbClr val="FF0000"/>
                </a:solidFill>
              </a:rPr>
              <a:t>  </a:t>
            </a:r>
            <a:r>
              <a:rPr kumimoji="1" lang="en-US" altLang="zh-TW" sz="2800" b="1" dirty="0">
                <a:solidFill>
                  <a:srgbClr val="FF0000"/>
                </a:solidFill>
              </a:rPr>
              <a:t>b </a:t>
            </a:r>
            <a:r>
              <a:rPr kumimoji="1" lang="en-US" altLang="zh-TW" sz="2800" dirty="0">
                <a:solidFill>
                  <a:srgbClr val="FF0000"/>
                </a:solidFill>
              </a:rPr>
              <a:t>] 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74477" y="1473376"/>
            <a:ext cx="293071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2400" dirty="0"/>
              <a:t>A </a:t>
            </a:r>
            <a:r>
              <a:rPr lang="en-US" altLang="zh-TW" sz="2400" b="1" i="1" dirty="0"/>
              <a:t>complex</a:t>
            </a:r>
            <a:r>
              <a:rPr lang="en-US" altLang="zh-TW" sz="2400" dirty="0"/>
              <a:t> system of linear equations</a:t>
            </a:r>
            <a:endParaRPr lang="zh-TW" altLang="en-US" sz="2400" dirty="0"/>
          </a:p>
        </p:txBody>
      </p:sp>
      <p:sp>
        <p:nvSpPr>
          <p:cNvPr id="18" name="向下箭號 17"/>
          <p:cNvSpPr/>
          <p:nvPr/>
        </p:nvSpPr>
        <p:spPr>
          <a:xfrm>
            <a:off x="1299537" y="2847454"/>
            <a:ext cx="562708" cy="664001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向下箭號 18"/>
          <p:cNvSpPr/>
          <p:nvPr/>
        </p:nvSpPr>
        <p:spPr>
          <a:xfrm rot="16200000" flipH="1">
            <a:off x="2384073" y="3510479"/>
            <a:ext cx="491956" cy="477593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矩形 19"/>
          <p:cNvSpPr/>
          <p:nvPr/>
        </p:nvSpPr>
        <p:spPr>
          <a:xfrm>
            <a:off x="5209720" y="3413826"/>
            <a:ext cx="70724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TW" sz="2800" dirty="0">
                <a:solidFill>
                  <a:schemeClr val="accent2"/>
                </a:solidFill>
                <a:sym typeface="Symbol" pitchFamily="18" charset="2"/>
              </a:rPr>
              <a:t>……</a:t>
            </a:r>
            <a:endParaRPr lang="zh-TW" altLang="en-US" sz="2800" dirty="0"/>
          </a:p>
        </p:txBody>
      </p:sp>
      <p:sp>
        <p:nvSpPr>
          <p:cNvPr id="21" name="矩形 20"/>
          <p:cNvSpPr/>
          <p:nvPr/>
        </p:nvSpPr>
        <p:spPr>
          <a:xfrm>
            <a:off x="2861117" y="3472033"/>
            <a:ext cx="64068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TW" sz="2800" dirty="0">
                <a:solidFill>
                  <a:srgbClr val="FF0000"/>
                </a:solidFill>
                <a:sym typeface="Symbol" pitchFamily="18" charset="2"/>
              </a:rPr>
              <a:t> A’’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3979113" y="3472033"/>
            <a:ext cx="73045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TW" sz="2800" dirty="0">
                <a:solidFill>
                  <a:srgbClr val="FF0000"/>
                </a:solidFill>
                <a:sym typeface="Symbol" pitchFamily="18" charset="2"/>
              </a:rPr>
              <a:t> A’’’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6553277" y="3464452"/>
            <a:ext cx="159050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TW" sz="2800" dirty="0">
                <a:solidFill>
                  <a:srgbClr val="7030A0"/>
                </a:solidFill>
                <a:sym typeface="Symbol" pitchFamily="18" charset="2"/>
              </a:rPr>
              <a:t>R=</a:t>
            </a:r>
            <a:r>
              <a:rPr kumimoji="1" lang="zh-TW" altLang="en-US" sz="2800" dirty="0">
                <a:solidFill>
                  <a:srgbClr val="7030A0"/>
                </a:solidFill>
              </a:rPr>
              <a:t>[ </a:t>
            </a:r>
            <a:r>
              <a:rPr kumimoji="1" lang="en-US" altLang="zh-TW" sz="2800" i="1" dirty="0">
                <a:solidFill>
                  <a:srgbClr val="7030A0"/>
                </a:solidFill>
              </a:rPr>
              <a:t>R</a:t>
            </a:r>
            <a:r>
              <a:rPr kumimoji="1" lang="en-US" altLang="zh-TW" sz="2800" dirty="0">
                <a:solidFill>
                  <a:srgbClr val="7030A0"/>
                </a:solidFill>
                <a:sym typeface="Symbol" pitchFamily="18" charset="2"/>
              </a:rPr>
              <a:t></a:t>
            </a:r>
            <a:r>
              <a:rPr kumimoji="1" lang="en-US" altLang="zh-TW" sz="2800" dirty="0">
                <a:solidFill>
                  <a:srgbClr val="7030A0"/>
                </a:solidFill>
              </a:rPr>
              <a:t> </a:t>
            </a:r>
            <a:r>
              <a:rPr kumimoji="1" lang="en-US" altLang="zh-TW" sz="2800" b="1" dirty="0">
                <a:solidFill>
                  <a:srgbClr val="7030A0"/>
                </a:solidFill>
              </a:rPr>
              <a:t>b</a:t>
            </a:r>
            <a:r>
              <a:rPr kumimoji="1" lang="en-US" altLang="zh-TW" sz="2800" dirty="0">
                <a:solidFill>
                  <a:srgbClr val="7030A0"/>
                </a:solidFill>
                <a:sym typeface="Symbol" pitchFamily="18" charset="2"/>
              </a:rPr>
              <a:t></a:t>
            </a:r>
            <a:r>
              <a:rPr kumimoji="1" lang="en-US" altLang="zh-TW" sz="2800" b="1" dirty="0">
                <a:solidFill>
                  <a:srgbClr val="7030A0"/>
                </a:solidFill>
              </a:rPr>
              <a:t> </a:t>
            </a:r>
            <a:r>
              <a:rPr kumimoji="1" lang="en-US" altLang="zh-TW" sz="2800" dirty="0">
                <a:solidFill>
                  <a:srgbClr val="7030A0"/>
                </a:solidFill>
              </a:rPr>
              <a:t>]</a:t>
            </a:r>
            <a:endParaRPr lang="zh-TW" altLang="en-US" sz="2800" dirty="0">
              <a:solidFill>
                <a:srgbClr val="7030A0"/>
              </a:solidFill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6737532" y="2268286"/>
            <a:ext cx="125707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TW" sz="2800" i="1" dirty="0">
                <a:solidFill>
                  <a:srgbClr val="7030A0"/>
                </a:solidFill>
                <a:sym typeface="Symbol" pitchFamily="18" charset="2"/>
              </a:rPr>
              <a:t>R</a:t>
            </a:r>
            <a:r>
              <a:rPr kumimoji="1" lang="en-US" altLang="zh-TW" sz="2800">
                <a:solidFill>
                  <a:srgbClr val="7030A0"/>
                </a:solidFill>
                <a:sym typeface="Symbol" pitchFamily="18" charset="2"/>
              </a:rPr>
              <a:t></a:t>
            </a:r>
            <a:r>
              <a:rPr kumimoji="1" lang="en-US" altLang="zh-TW" sz="2800" b="1" dirty="0" err="1">
                <a:solidFill>
                  <a:srgbClr val="7030A0"/>
                </a:solidFill>
                <a:sym typeface="Symbol" pitchFamily="18" charset="2"/>
              </a:rPr>
              <a:t>x</a:t>
            </a:r>
            <a:r>
              <a:rPr kumimoji="1" lang="en-US" altLang="zh-TW" sz="2800" dirty="0">
                <a:solidFill>
                  <a:srgbClr val="7030A0"/>
                </a:solidFill>
                <a:sym typeface="Symbol" pitchFamily="18" charset="2"/>
              </a:rPr>
              <a:t> = </a:t>
            </a:r>
            <a:r>
              <a:rPr kumimoji="1" lang="en-US" altLang="zh-TW" sz="2800" b="1" dirty="0">
                <a:solidFill>
                  <a:srgbClr val="7030A0"/>
                </a:solidFill>
                <a:sym typeface="Symbol" pitchFamily="18" charset="2"/>
              </a:rPr>
              <a:t>b</a:t>
            </a:r>
            <a:r>
              <a:rPr kumimoji="1" lang="en-US" altLang="zh-TW" sz="2800" dirty="0">
                <a:solidFill>
                  <a:srgbClr val="7030A0"/>
                </a:solidFill>
                <a:sym typeface="Symbol" pitchFamily="18" charset="2"/>
              </a:rPr>
              <a:t></a:t>
            </a:r>
          </a:p>
        </p:txBody>
      </p:sp>
      <p:sp>
        <p:nvSpPr>
          <p:cNvPr id="29" name="向下箭號 28"/>
          <p:cNvSpPr/>
          <p:nvPr/>
        </p:nvSpPr>
        <p:spPr>
          <a:xfrm flipH="1" flipV="1">
            <a:off x="7094048" y="2791170"/>
            <a:ext cx="562708" cy="666991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矩形 29"/>
          <p:cNvSpPr/>
          <p:nvPr/>
        </p:nvSpPr>
        <p:spPr>
          <a:xfrm>
            <a:off x="5854782" y="1449278"/>
            <a:ext cx="293071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2400" dirty="0"/>
              <a:t>A </a:t>
            </a:r>
            <a:r>
              <a:rPr lang="en-US" altLang="zh-TW" sz="2400" b="1" i="1" dirty="0"/>
              <a:t>simple</a:t>
            </a:r>
            <a:r>
              <a:rPr lang="en-US" altLang="zh-TW" sz="2400" dirty="0"/>
              <a:t> system of linear equations</a:t>
            </a:r>
            <a:endParaRPr lang="zh-TW" altLang="en-US" sz="2400" dirty="0"/>
          </a:p>
        </p:txBody>
      </p:sp>
      <p:sp>
        <p:nvSpPr>
          <p:cNvPr id="31" name="文字方塊 30"/>
          <p:cNvSpPr txBox="1"/>
          <p:nvPr/>
        </p:nvSpPr>
        <p:spPr>
          <a:xfrm>
            <a:off x="628650" y="4502833"/>
            <a:ext cx="69392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1. Interchange any two rows of the matrix</a:t>
            </a:r>
            <a:endParaRPr lang="zh-TW" altLang="en-US" sz="2400" dirty="0"/>
          </a:p>
        </p:txBody>
      </p:sp>
      <p:sp>
        <p:nvSpPr>
          <p:cNvPr id="32" name="文字方塊 31"/>
          <p:cNvSpPr txBox="1"/>
          <p:nvPr/>
        </p:nvSpPr>
        <p:spPr>
          <a:xfrm>
            <a:off x="628650" y="4940400"/>
            <a:ext cx="87407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2. Multiply every entry of some row by the same nonzero scalar</a:t>
            </a:r>
            <a:endParaRPr lang="zh-TW" altLang="en-US" sz="2400" dirty="0"/>
          </a:p>
        </p:txBody>
      </p:sp>
      <p:sp>
        <p:nvSpPr>
          <p:cNvPr id="33" name="文字方塊 32"/>
          <p:cNvSpPr txBox="1"/>
          <p:nvPr/>
        </p:nvSpPr>
        <p:spPr>
          <a:xfrm>
            <a:off x="628650" y="5406269"/>
            <a:ext cx="85360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3. Add a multiple of one row of the matrix to another row</a:t>
            </a:r>
            <a:endParaRPr lang="zh-TW" altLang="en-US" sz="2400" dirty="0"/>
          </a:p>
        </p:txBody>
      </p:sp>
      <p:sp>
        <p:nvSpPr>
          <p:cNvPr id="34" name="向下箭號 33"/>
          <p:cNvSpPr/>
          <p:nvPr/>
        </p:nvSpPr>
        <p:spPr>
          <a:xfrm rot="16200000" flipH="1">
            <a:off x="3494624" y="3499164"/>
            <a:ext cx="491956" cy="477593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向下箭號 34"/>
          <p:cNvSpPr/>
          <p:nvPr/>
        </p:nvSpPr>
        <p:spPr>
          <a:xfrm rot="16200000" flipH="1">
            <a:off x="4713500" y="3502897"/>
            <a:ext cx="491956" cy="477593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向下箭號 35"/>
          <p:cNvSpPr/>
          <p:nvPr/>
        </p:nvSpPr>
        <p:spPr>
          <a:xfrm rot="16200000" flipH="1">
            <a:off x="5870094" y="3504124"/>
            <a:ext cx="491956" cy="477593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左-右雙向箭號 36"/>
          <p:cNvSpPr/>
          <p:nvPr/>
        </p:nvSpPr>
        <p:spPr>
          <a:xfrm>
            <a:off x="2455740" y="2392387"/>
            <a:ext cx="4097537" cy="337227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矩形 37"/>
          <p:cNvSpPr/>
          <p:nvPr/>
        </p:nvSpPr>
        <p:spPr>
          <a:xfrm>
            <a:off x="6365981" y="4008212"/>
            <a:ext cx="2066688" cy="66665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reduced row echelon form</a:t>
            </a:r>
          </a:p>
        </p:txBody>
      </p:sp>
    </p:spTree>
    <p:extLst>
      <p:ext uri="{BB962C8B-B14F-4D97-AF65-F5344CB8AC3E}">
        <p14:creationId xmlns:p14="http://schemas.microsoft.com/office/powerpoint/2010/main" val="3183292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3" grpId="0"/>
      <p:bldP spid="8" grpId="0"/>
      <p:bldP spid="16" grpId="0"/>
      <p:bldP spid="18" grpId="0" animBg="1"/>
      <p:bldP spid="19" grpId="0" animBg="1"/>
      <p:bldP spid="20" grpId="0"/>
      <p:bldP spid="21" grpId="0"/>
      <p:bldP spid="24" grpId="0"/>
      <p:bldP spid="27" grpId="0"/>
      <p:bldP spid="28" grpId="0"/>
      <p:bldP spid="29" grpId="0" animBg="1"/>
      <p:bldP spid="30" grpId="0"/>
      <p:bldP spid="31" grpId="0"/>
      <p:bldP spid="32" grpId="0"/>
      <p:bldP spid="33" grpId="0"/>
      <p:bldP spid="34" grpId="0" animBg="1"/>
      <p:bldP spid="35" grpId="0" animBg="1"/>
      <p:bldP spid="36" grpId="0" animBg="1"/>
      <p:bldP spid="37" grpId="0" animBg="1"/>
      <p:bldP spid="3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Reduced Row Echelon Form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A system of linear equations is easily solvable if its augmented matrix is in </a:t>
            </a:r>
            <a:r>
              <a:rPr lang="en-US" altLang="zh-TW" b="1" i="1" u="sng" dirty="0"/>
              <a:t>reduced row echelon form</a:t>
            </a:r>
          </a:p>
          <a:p>
            <a:r>
              <a:rPr lang="en-US" altLang="zh-TW" b="1" i="1" u="sng" dirty="0"/>
              <a:t>Row Echelon Form</a:t>
            </a:r>
            <a:endParaRPr lang="en-US" altLang="zh-TW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4559" y="3757936"/>
            <a:ext cx="4030444" cy="2140391"/>
          </a:xfrm>
          <a:prstGeom prst="rect">
            <a:avLst/>
          </a:prstGeom>
        </p:spPr>
      </p:pic>
      <p:sp>
        <p:nvSpPr>
          <p:cNvPr id="5" name="橢圓 4"/>
          <p:cNvSpPr/>
          <p:nvPr/>
        </p:nvSpPr>
        <p:spPr>
          <a:xfrm>
            <a:off x="5104753" y="3757073"/>
            <a:ext cx="369057" cy="358806"/>
          </a:xfrm>
          <a:prstGeom prst="ellipse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橢圓 5"/>
          <p:cNvSpPr/>
          <p:nvPr/>
        </p:nvSpPr>
        <p:spPr>
          <a:xfrm>
            <a:off x="6161114" y="4186461"/>
            <a:ext cx="369057" cy="358806"/>
          </a:xfrm>
          <a:prstGeom prst="ellipse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橢圓 6"/>
          <p:cNvSpPr/>
          <p:nvPr/>
        </p:nvSpPr>
        <p:spPr>
          <a:xfrm>
            <a:off x="6868442" y="4628618"/>
            <a:ext cx="369057" cy="358806"/>
          </a:xfrm>
          <a:prstGeom prst="ellipse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/>
          <p:cNvSpPr txBox="1"/>
          <p:nvPr/>
        </p:nvSpPr>
        <p:spPr>
          <a:xfrm>
            <a:off x="722016" y="3850814"/>
            <a:ext cx="39751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altLang="zh-TW" sz="2400" dirty="0"/>
              <a:t>1. Each nonzero row lies above </a:t>
            </a:r>
            <a:r>
              <a:rPr lang="en-US" altLang="zh-TW" sz="2400" dirty="0">
                <a:solidFill>
                  <a:srgbClr val="00B050"/>
                </a:solidFill>
              </a:rPr>
              <a:t>every zero row</a:t>
            </a:r>
          </a:p>
        </p:txBody>
      </p:sp>
      <p:sp>
        <p:nvSpPr>
          <p:cNvPr id="11" name="矩形 10"/>
          <p:cNvSpPr/>
          <p:nvPr/>
        </p:nvSpPr>
        <p:spPr>
          <a:xfrm>
            <a:off x="5039216" y="5070774"/>
            <a:ext cx="3458080" cy="784011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/>
          <p:cNvSpPr txBox="1"/>
          <p:nvPr/>
        </p:nvSpPr>
        <p:spPr>
          <a:xfrm>
            <a:off x="722016" y="4987424"/>
            <a:ext cx="39751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altLang="zh-TW" sz="2400" dirty="0"/>
              <a:t>2.</a:t>
            </a:r>
            <a:r>
              <a:rPr lang="zh-TW" altLang="en-US" sz="2400" dirty="0"/>
              <a:t> </a:t>
            </a:r>
            <a:r>
              <a:rPr lang="en-US" altLang="zh-TW" sz="2400" dirty="0"/>
              <a:t>The </a:t>
            </a:r>
            <a:r>
              <a:rPr lang="en-US" altLang="zh-TW" sz="2400" dirty="0">
                <a:solidFill>
                  <a:srgbClr val="0000FF"/>
                </a:solidFill>
              </a:rPr>
              <a:t>leading entries </a:t>
            </a:r>
            <a:r>
              <a:rPr lang="en-US" altLang="zh-TW" sz="2400" dirty="0"/>
              <a:t>are</a:t>
            </a:r>
            <a:r>
              <a:rPr lang="en-US" altLang="zh-TW" sz="2400" dirty="0">
                <a:solidFill>
                  <a:srgbClr val="0000FF"/>
                </a:solidFill>
              </a:rPr>
              <a:t> </a:t>
            </a:r>
            <a:r>
              <a:rPr lang="en-US" altLang="zh-TW" sz="2400" dirty="0">
                <a:solidFill>
                  <a:srgbClr val="FF0000"/>
                </a:solidFill>
              </a:rPr>
              <a:t>in echelon form</a:t>
            </a:r>
          </a:p>
        </p:txBody>
      </p:sp>
      <p:cxnSp>
        <p:nvCxnSpPr>
          <p:cNvPr id="14" name="直線單箭頭接點 13"/>
          <p:cNvCxnSpPr/>
          <p:nvPr/>
        </p:nvCxnSpPr>
        <p:spPr>
          <a:xfrm>
            <a:off x="5476914" y="3984221"/>
            <a:ext cx="741351" cy="30253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/>
          <p:cNvCxnSpPr>
            <a:endCxn id="7" idx="1"/>
          </p:cNvCxnSpPr>
          <p:nvPr/>
        </p:nvCxnSpPr>
        <p:spPr>
          <a:xfrm>
            <a:off x="6530171" y="4414871"/>
            <a:ext cx="392318" cy="26629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4230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  <p:bldP spid="9" grpId="0"/>
      <p:bldP spid="11" grpId="0" animBg="1"/>
      <p:bldP spid="1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圖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1699" y="3838113"/>
            <a:ext cx="3857017" cy="1867091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Reduced Row Echelon Form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A system of linear equations is easily solvable if its augmented matrix is in </a:t>
            </a:r>
            <a:r>
              <a:rPr lang="en-US" altLang="zh-TW" b="1" i="1" u="sng" dirty="0"/>
              <a:t>reduced row echelon form</a:t>
            </a:r>
          </a:p>
          <a:p>
            <a:r>
              <a:rPr lang="en-US" altLang="zh-TW" b="1" i="1" u="sng" dirty="0"/>
              <a:t>Row Echelon Form</a:t>
            </a:r>
            <a:endParaRPr lang="en-US" altLang="zh-TW" dirty="0"/>
          </a:p>
        </p:txBody>
      </p:sp>
      <p:sp>
        <p:nvSpPr>
          <p:cNvPr id="5" name="橢圓 4"/>
          <p:cNvSpPr/>
          <p:nvPr/>
        </p:nvSpPr>
        <p:spPr>
          <a:xfrm>
            <a:off x="5087349" y="3836386"/>
            <a:ext cx="369057" cy="358806"/>
          </a:xfrm>
          <a:prstGeom prst="ellipse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橢圓 5"/>
          <p:cNvSpPr/>
          <p:nvPr/>
        </p:nvSpPr>
        <p:spPr>
          <a:xfrm>
            <a:off x="6238773" y="4276637"/>
            <a:ext cx="369057" cy="358806"/>
          </a:xfrm>
          <a:prstGeom prst="ellipse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橢圓 6"/>
          <p:cNvSpPr/>
          <p:nvPr/>
        </p:nvSpPr>
        <p:spPr>
          <a:xfrm>
            <a:off x="5673289" y="4745390"/>
            <a:ext cx="369057" cy="358806"/>
          </a:xfrm>
          <a:prstGeom prst="ellipse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/>
          <p:cNvSpPr txBox="1"/>
          <p:nvPr/>
        </p:nvSpPr>
        <p:spPr>
          <a:xfrm>
            <a:off x="722016" y="3850814"/>
            <a:ext cx="39751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altLang="zh-TW" sz="2400" dirty="0"/>
              <a:t>1. Each nonzero row lies above </a:t>
            </a:r>
            <a:r>
              <a:rPr lang="en-US" altLang="zh-TW" sz="2400" dirty="0">
                <a:solidFill>
                  <a:srgbClr val="00B050"/>
                </a:solidFill>
              </a:rPr>
              <a:t>every zero row</a:t>
            </a:r>
          </a:p>
        </p:txBody>
      </p:sp>
      <p:cxnSp>
        <p:nvCxnSpPr>
          <p:cNvPr id="14" name="直線單箭頭接點 13"/>
          <p:cNvCxnSpPr/>
          <p:nvPr/>
        </p:nvCxnSpPr>
        <p:spPr>
          <a:xfrm>
            <a:off x="5510989" y="4096629"/>
            <a:ext cx="673201" cy="26610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/>
          <p:cNvCxnSpPr>
            <a:stCxn id="6" idx="3"/>
            <a:endCxn id="7" idx="7"/>
          </p:cNvCxnSpPr>
          <p:nvPr/>
        </p:nvCxnSpPr>
        <p:spPr>
          <a:xfrm flipH="1">
            <a:off x="5988299" y="4582897"/>
            <a:ext cx="304521" cy="21503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方塊 7"/>
          <p:cNvSpPr txBox="1"/>
          <p:nvPr/>
        </p:nvSpPr>
        <p:spPr>
          <a:xfrm>
            <a:off x="4572000" y="5717025"/>
            <a:ext cx="43127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B050"/>
                </a:solidFill>
              </a:rPr>
              <a:t>No zero rows</a:t>
            </a:r>
            <a:endParaRPr lang="zh-TW" altLang="en-US" sz="2400" dirty="0">
              <a:solidFill>
                <a:srgbClr val="00B050"/>
              </a:solidFill>
            </a:endParaRPr>
          </a:p>
        </p:txBody>
      </p:sp>
      <p:sp>
        <p:nvSpPr>
          <p:cNvPr id="16" name="橢圓 15"/>
          <p:cNvSpPr/>
          <p:nvPr/>
        </p:nvSpPr>
        <p:spPr>
          <a:xfrm>
            <a:off x="8008448" y="5230015"/>
            <a:ext cx="369057" cy="358806"/>
          </a:xfrm>
          <a:prstGeom prst="ellipse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9" name="直線單箭頭接點 18"/>
          <p:cNvCxnSpPr>
            <a:endCxn id="16" idx="2"/>
          </p:cNvCxnSpPr>
          <p:nvPr/>
        </p:nvCxnSpPr>
        <p:spPr>
          <a:xfrm>
            <a:off x="5977811" y="5034129"/>
            <a:ext cx="2030637" cy="37528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字方塊 22"/>
          <p:cNvSpPr txBox="1"/>
          <p:nvPr/>
        </p:nvSpPr>
        <p:spPr>
          <a:xfrm>
            <a:off x="722016" y="4987424"/>
            <a:ext cx="39751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altLang="zh-TW" sz="2400" dirty="0"/>
              <a:t>2.</a:t>
            </a:r>
            <a:r>
              <a:rPr lang="zh-TW" altLang="en-US" sz="2400" dirty="0"/>
              <a:t> </a:t>
            </a:r>
            <a:r>
              <a:rPr lang="en-US" altLang="zh-TW" sz="2400" dirty="0"/>
              <a:t>The </a:t>
            </a:r>
            <a:r>
              <a:rPr lang="en-US" altLang="zh-TW" sz="2400" dirty="0">
                <a:solidFill>
                  <a:srgbClr val="0000FF"/>
                </a:solidFill>
              </a:rPr>
              <a:t>leading entries </a:t>
            </a:r>
            <a:r>
              <a:rPr lang="en-US" altLang="zh-TW" sz="2400" dirty="0"/>
              <a:t>are</a:t>
            </a:r>
            <a:r>
              <a:rPr lang="en-US" altLang="zh-TW" sz="2400" dirty="0">
                <a:solidFill>
                  <a:srgbClr val="0000FF"/>
                </a:solidFill>
              </a:rPr>
              <a:t> </a:t>
            </a:r>
            <a:r>
              <a:rPr lang="en-US" altLang="zh-TW" sz="2400" dirty="0">
                <a:solidFill>
                  <a:srgbClr val="FF0000"/>
                </a:solidFill>
              </a:rPr>
              <a:t>in echelon form</a:t>
            </a:r>
          </a:p>
        </p:txBody>
      </p:sp>
    </p:spTree>
    <p:extLst>
      <p:ext uri="{BB962C8B-B14F-4D97-AF65-F5344CB8AC3E}">
        <p14:creationId xmlns:p14="http://schemas.microsoft.com/office/powerpoint/2010/main" val="2583488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/>
      <p:bldP spid="1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Reduced Row Echelon Form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A system of linear equations is easily solvable if its augmented matrix is in </a:t>
            </a:r>
            <a:r>
              <a:rPr lang="en-US" altLang="zh-TW" b="1" i="1" u="sng" dirty="0"/>
              <a:t>reduced row echelon form</a:t>
            </a:r>
          </a:p>
          <a:p>
            <a:r>
              <a:rPr lang="en-US" altLang="zh-TW" b="1" i="1" u="sng" dirty="0"/>
              <a:t>Reduced Row Echelon Form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537939" y="3750577"/>
            <a:ext cx="4572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lvl="1"/>
            <a:r>
              <a:rPr lang="en-US" altLang="zh-TW" sz="2400" dirty="0"/>
              <a:t>1-2 The matrix is in row echelon form</a:t>
            </a:r>
          </a:p>
        </p:txBody>
      </p:sp>
      <p:sp>
        <p:nvSpPr>
          <p:cNvPr id="6" name="矩形 5"/>
          <p:cNvSpPr/>
          <p:nvPr/>
        </p:nvSpPr>
        <p:spPr>
          <a:xfrm>
            <a:off x="537939" y="4582462"/>
            <a:ext cx="413589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altLang="zh-TW" sz="2400" dirty="0"/>
              <a:t>3. The columns containing the </a:t>
            </a:r>
            <a:r>
              <a:rPr lang="en-US" altLang="zh-TW" sz="2400" dirty="0">
                <a:solidFill>
                  <a:srgbClr val="0000FF"/>
                </a:solidFill>
              </a:rPr>
              <a:t>leading entries </a:t>
            </a:r>
            <a:r>
              <a:rPr lang="en-US" altLang="zh-TW" sz="2400" dirty="0"/>
              <a:t>are </a:t>
            </a:r>
            <a:r>
              <a:rPr lang="en-US" altLang="zh-TW" sz="2400" dirty="0">
                <a:solidFill>
                  <a:srgbClr val="7030A0"/>
                </a:solidFill>
              </a:rPr>
              <a:t>standard vectors</a:t>
            </a:r>
            <a:r>
              <a:rPr lang="en-US" altLang="zh-TW" sz="2400" dirty="0"/>
              <a:t>.</a:t>
            </a:r>
            <a:endParaRPr lang="en-US" altLang="zh-TW" sz="2400" dirty="0">
              <a:solidFill>
                <a:srgbClr val="FF0000"/>
              </a:solidFill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4559" y="3757936"/>
            <a:ext cx="4030444" cy="2140391"/>
          </a:xfrm>
          <a:prstGeom prst="rect">
            <a:avLst/>
          </a:prstGeom>
        </p:spPr>
      </p:pic>
      <p:sp>
        <p:nvSpPr>
          <p:cNvPr id="9" name="橢圓 8"/>
          <p:cNvSpPr/>
          <p:nvPr/>
        </p:nvSpPr>
        <p:spPr>
          <a:xfrm>
            <a:off x="5104753" y="3757073"/>
            <a:ext cx="369057" cy="358806"/>
          </a:xfrm>
          <a:prstGeom prst="ellipse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橢圓 9"/>
          <p:cNvSpPr/>
          <p:nvPr/>
        </p:nvSpPr>
        <p:spPr>
          <a:xfrm>
            <a:off x="6161114" y="4186461"/>
            <a:ext cx="369057" cy="358806"/>
          </a:xfrm>
          <a:prstGeom prst="ellipse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橢圓 10"/>
          <p:cNvSpPr/>
          <p:nvPr/>
        </p:nvSpPr>
        <p:spPr>
          <a:xfrm>
            <a:off x="6868442" y="4628618"/>
            <a:ext cx="369057" cy="358806"/>
          </a:xfrm>
          <a:prstGeom prst="ellipse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5039216" y="5070774"/>
            <a:ext cx="3458080" cy="784011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3" name="直線單箭頭接點 12"/>
          <p:cNvCxnSpPr/>
          <p:nvPr/>
        </p:nvCxnSpPr>
        <p:spPr>
          <a:xfrm>
            <a:off x="5476914" y="3984221"/>
            <a:ext cx="741351" cy="30253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/>
          <p:cNvCxnSpPr>
            <a:endCxn id="11" idx="1"/>
          </p:cNvCxnSpPr>
          <p:nvPr/>
        </p:nvCxnSpPr>
        <p:spPr>
          <a:xfrm>
            <a:off x="6530171" y="4414871"/>
            <a:ext cx="392318" cy="26629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>
            <a:off x="5051916" y="3581400"/>
            <a:ext cx="434594" cy="2501900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/>
          <p:cNvSpPr/>
          <p:nvPr/>
        </p:nvSpPr>
        <p:spPr>
          <a:xfrm>
            <a:off x="6120449" y="3581400"/>
            <a:ext cx="434594" cy="2501900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 17"/>
          <p:cNvSpPr/>
          <p:nvPr/>
        </p:nvSpPr>
        <p:spPr>
          <a:xfrm>
            <a:off x="6845030" y="3581400"/>
            <a:ext cx="434594" cy="2501900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9" name="Picture 2" descr="http://pic.sucaibar.com/pic/201308/17/7f29275bc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7502" y="5868509"/>
            <a:ext cx="596280" cy="59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http://pic.sucaibar.com/pic/201308/17/7f29275bc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8256" y="5868509"/>
            <a:ext cx="596280" cy="59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http://img.cool80.com/i/png/13/4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2509" y="5782791"/>
            <a:ext cx="693092" cy="69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2847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6" grpId="0" animBg="1"/>
      <p:bldP spid="17" grpId="0" animBg="1"/>
      <p:bldP spid="1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圖片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7131" y="3860435"/>
            <a:ext cx="3749589" cy="1770639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Reduced Row Echelon Form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A system of linear equations is easily solvable if its augmented matrix is in </a:t>
            </a:r>
            <a:r>
              <a:rPr lang="en-US" altLang="zh-TW" b="1" i="1" u="sng" dirty="0"/>
              <a:t>reduced row echelon form</a:t>
            </a:r>
          </a:p>
          <a:p>
            <a:r>
              <a:rPr lang="en-US" altLang="zh-TW" b="1" i="1" u="sng" dirty="0"/>
              <a:t>Reduced Row Echelon Form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9" name="橢圓 8"/>
          <p:cNvSpPr/>
          <p:nvPr/>
        </p:nvSpPr>
        <p:spPr>
          <a:xfrm>
            <a:off x="5110048" y="3904492"/>
            <a:ext cx="369057" cy="358806"/>
          </a:xfrm>
          <a:prstGeom prst="ellipse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橢圓 9"/>
          <p:cNvSpPr/>
          <p:nvPr/>
        </p:nvSpPr>
        <p:spPr>
          <a:xfrm>
            <a:off x="6477822" y="4326210"/>
            <a:ext cx="369057" cy="358806"/>
          </a:xfrm>
          <a:prstGeom prst="ellipse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橢圓 10"/>
          <p:cNvSpPr/>
          <p:nvPr/>
        </p:nvSpPr>
        <p:spPr>
          <a:xfrm>
            <a:off x="7564235" y="4747655"/>
            <a:ext cx="369057" cy="358806"/>
          </a:xfrm>
          <a:prstGeom prst="ellipse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3" name="直線單箭頭接點 12"/>
          <p:cNvCxnSpPr/>
          <p:nvPr/>
        </p:nvCxnSpPr>
        <p:spPr>
          <a:xfrm>
            <a:off x="5482209" y="4131640"/>
            <a:ext cx="1020384" cy="32606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/>
          <p:cNvCxnSpPr/>
          <p:nvPr/>
        </p:nvCxnSpPr>
        <p:spPr>
          <a:xfrm>
            <a:off x="6820110" y="4547751"/>
            <a:ext cx="771403" cy="29458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5110048" y="5196371"/>
            <a:ext cx="3458080" cy="325785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矩形 20"/>
          <p:cNvSpPr/>
          <p:nvPr/>
        </p:nvSpPr>
        <p:spPr>
          <a:xfrm>
            <a:off x="537939" y="3750577"/>
            <a:ext cx="4572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lvl="1"/>
            <a:r>
              <a:rPr lang="en-US" altLang="zh-TW" sz="2400" dirty="0"/>
              <a:t>1-2 The matrix is in row echelon form</a:t>
            </a:r>
          </a:p>
        </p:txBody>
      </p:sp>
      <p:sp>
        <p:nvSpPr>
          <p:cNvPr id="22" name="矩形 21"/>
          <p:cNvSpPr/>
          <p:nvPr/>
        </p:nvSpPr>
        <p:spPr>
          <a:xfrm>
            <a:off x="537939" y="4582462"/>
            <a:ext cx="413589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altLang="zh-TW" sz="2400" dirty="0"/>
              <a:t>3. The columns containing the </a:t>
            </a:r>
            <a:r>
              <a:rPr lang="en-US" altLang="zh-TW" sz="2400" dirty="0">
                <a:solidFill>
                  <a:srgbClr val="0000FF"/>
                </a:solidFill>
              </a:rPr>
              <a:t>leading entries </a:t>
            </a:r>
            <a:r>
              <a:rPr lang="en-US" altLang="zh-TW" sz="2400" dirty="0"/>
              <a:t>are </a:t>
            </a:r>
            <a:r>
              <a:rPr lang="en-US" altLang="zh-TW" sz="2400" dirty="0">
                <a:solidFill>
                  <a:srgbClr val="7030A0"/>
                </a:solidFill>
              </a:rPr>
              <a:t>standard vectors</a:t>
            </a:r>
            <a:r>
              <a:rPr lang="en-US" altLang="zh-TW" sz="2400" dirty="0"/>
              <a:t>.</a:t>
            </a:r>
            <a:endParaRPr lang="en-US" altLang="zh-TW" sz="2400" dirty="0">
              <a:solidFill>
                <a:srgbClr val="FF0000"/>
              </a:solidFill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5051916" y="3749688"/>
            <a:ext cx="434594" cy="2033103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矩形 25"/>
          <p:cNvSpPr/>
          <p:nvPr/>
        </p:nvSpPr>
        <p:spPr>
          <a:xfrm>
            <a:off x="6423101" y="3749688"/>
            <a:ext cx="434594" cy="2033103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矩形 26"/>
          <p:cNvSpPr/>
          <p:nvPr/>
        </p:nvSpPr>
        <p:spPr>
          <a:xfrm>
            <a:off x="7516613" y="3749688"/>
            <a:ext cx="434594" cy="2033103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6" name="Picture 4" descr="http://img.cool80.com/i/png/13/4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8206" y="5593568"/>
            <a:ext cx="832740" cy="832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 descr="http://img.cool80.com/i/png/13/4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1307" y="5622098"/>
            <a:ext cx="832740" cy="832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 descr="http://img.cool80.com/i/png/13/4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7916" y="5639365"/>
            <a:ext cx="832740" cy="832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4884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6" grpId="0" animBg="1"/>
      <p:bldP spid="2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RREF is unique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752975"/>
          </a:xfrm>
        </p:spPr>
        <p:txBody>
          <a:bodyPr>
            <a:normAutofit/>
          </a:bodyPr>
          <a:lstStyle/>
          <a:p>
            <a:r>
              <a:rPr lang="en-US" altLang="zh-TW" sz="2400" dirty="0"/>
              <a:t>A matrix can be transformed into multiple REF by row operation, but only one RREF</a:t>
            </a:r>
          </a:p>
          <a:p>
            <a:endParaRPr lang="en-US" altLang="zh-TW" sz="2400" dirty="0"/>
          </a:p>
          <a:p>
            <a:endParaRPr lang="en-US" altLang="zh-TW" sz="2400" dirty="0"/>
          </a:p>
          <a:p>
            <a:endParaRPr lang="en-US" altLang="zh-TW" sz="2400" dirty="0"/>
          </a:p>
          <a:p>
            <a:endParaRPr lang="en-US" altLang="zh-TW" sz="2400" dirty="0"/>
          </a:p>
          <a:p>
            <a:endParaRPr lang="en-US" altLang="zh-TW" sz="2400" dirty="0"/>
          </a:p>
          <a:p>
            <a:endParaRPr lang="en-US" altLang="zh-TW" sz="2400" dirty="0"/>
          </a:p>
          <a:p>
            <a:endParaRPr lang="en-US" altLang="zh-TW" sz="2400" dirty="0"/>
          </a:p>
        </p:txBody>
      </p:sp>
      <p:pic>
        <p:nvPicPr>
          <p:cNvPr id="4" name="圖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708" y="4229255"/>
            <a:ext cx="1882262" cy="822631"/>
          </a:xfrm>
          <a:prstGeom prst="rect">
            <a:avLst/>
          </a:prstGeom>
        </p:spPr>
      </p:pic>
      <p:pic>
        <p:nvPicPr>
          <p:cNvPr id="5" name="圖片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2616" y="4237973"/>
            <a:ext cx="1680783" cy="811588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3707071" y="2524102"/>
            <a:ext cx="18291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REF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6698442" y="3778423"/>
            <a:ext cx="18291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RREF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/>
              <p:cNvSpPr txBox="1"/>
              <p:nvPr/>
            </p:nvSpPr>
            <p:spPr>
              <a:xfrm>
                <a:off x="3697351" y="2893579"/>
                <a:ext cx="1961884" cy="7325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−2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  <m:e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−6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9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7351" y="2893579"/>
                <a:ext cx="1961884" cy="732573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3707071" y="5779057"/>
                <a:ext cx="2090124" cy="7325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−2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−15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  <m:e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9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7071" y="5779057"/>
                <a:ext cx="2090124" cy="732573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/>
              <p:cNvSpPr txBox="1"/>
              <p:nvPr/>
            </p:nvSpPr>
            <p:spPr>
              <a:xfrm>
                <a:off x="3697351" y="4273492"/>
                <a:ext cx="1961884" cy="7325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−2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  <m:e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−6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  <m:e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9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1" name="文字方塊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7351" y="4273492"/>
                <a:ext cx="1961884" cy="732573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直線單箭頭接點 11"/>
          <p:cNvCxnSpPr/>
          <p:nvPr/>
        </p:nvCxnSpPr>
        <p:spPr>
          <a:xfrm flipV="1">
            <a:off x="2554715" y="3284644"/>
            <a:ext cx="1127062" cy="1400164"/>
          </a:xfrm>
          <a:prstGeom prst="straightConnector1">
            <a:avLst/>
          </a:prstGeom>
          <a:ln w="5715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/>
          <p:cNvCxnSpPr>
            <a:endCxn id="10" idx="1"/>
          </p:cNvCxnSpPr>
          <p:nvPr/>
        </p:nvCxnSpPr>
        <p:spPr>
          <a:xfrm>
            <a:off x="2583970" y="4663721"/>
            <a:ext cx="1123101" cy="1481623"/>
          </a:xfrm>
          <a:prstGeom prst="straightConnector1">
            <a:avLst/>
          </a:prstGeom>
          <a:ln w="5715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/>
          <p:cNvCxnSpPr>
            <a:endCxn id="11" idx="1"/>
          </p:cNvCxnSpPr>
          <p:nvPr/>
        </p:nvCxnSpPr>
        <p:spPr>
          <a:xfrm flipV="1">
            <a:off x="2546928" y="4639779"/>
            <a:ext cx="1150423" cy="47885"/>
          </a:xfrm>
          <a:prstGeom prst="straightConnector1">
            <a:avLst/>
          </a:prstGeom>
          <a:ln w="5715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/>
          <p:cNvCxnSpPr/>
          <p:nvPr/>
        </p:nvCxnSpPr>
        <p:spPr>
          <a:xfrm>
            <a:off x="5659493" y="3284644"/>
            <a:ext cx="1094526" cy="1302183"/>
          </a:xfrm>
          <a:prstGeom prst="straightConnector1">
            <a:avLst/>
          </a:prstGeom>
          <a:ln w="5715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字方塊 23"/>
          <p:cNvSpPr txBox="1"/>
          <p:nvPr/>
        </p:nvSpPr>
        <p:spPr>
          <a:xfrm>
            <a:off x="3749258" y="3945765"/>
            <a:ext cx="18291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REF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3749257" y="5413289"/>
            <a:ext cx="18291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REF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cxnSp>
        <p:nvCxnSpPr>
          <p:cNvPr id="33" name="直線單箭頭接點 32"/>
          <p:cNvCxnSpPr>
            <a:endCxn id="5" idx="1"/>
          </p:cNvCxnSpPr>
          <p:nvPr/>
        </p:nvCxnSpPr>
        <p:spPr>
          <a:xfrm flipV="1">
            <a:off x="5659235" y="4643767"/>
            <a:ext cx="1113381" cy="114485"/>
          </a:xfrm>
          <a:prstGeom prst="straightConnector1">
            <a:avLst/>
          </a:prstGeom>
          <a:ln w="5715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單箭頭接點 34"/>
          <p:cNvCxnSpPr/>
          <p:nvPr/>
        </p:nvCxnSpPr>
        <p:spPr>
          <a:xfrm flipV="1">
            <a:off x="5797195" y="4758252"/>
            <a:ext cx="975421" cy="1491878"/>
          </a:xfrm>
          <a:prstGeom prst="straightConnector1">
            <a:avLst/>
          </a:prstGeom>
          <a:ln w="5715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80B482D9-2EEA-431D-AA2D-F7A3DEA955CC}"/>
              </a:ext>
            </a:extLst>
          </p:cNvPr>
          <p:cNvSpPr txBox="1"/>
          <p:nvPr/>
        </p:nvSpPr>
        <p:spPr>
          <a:xfrm>
            <a:off x="6675650" y="871142"/>
            <a:ext cx="17251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P577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511206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  <p:bldP spid="24" grpId="0"/>
      <p:bldP spid="2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Reduced Row Echelon Form</a:t>
            </a:r>
            <a:endParaRPr lang="zh-TW" altLang="en-US" dirty="0"/>
          </a:p>
        </p:txBody>
      </p:sp>
      <p:pic>
        <p:nvPicPr>
          <p:cNvPr id="4" name="Picture 4" descr="latex-image-1.pd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117" y="2585124"/>
            <a:ext cx="3611427" cy="1447899"/>
          </a:xfrm>
          <a:prstGeom prst="rect">
            <a:avLst/>
          </a:prstGeom>
        </p:spPr>
      </p:pic>
      <p:pic>
        <p:nvPicPr>
          <p:cNvPr id="5" name="Picture 24" descr="latex-image-1.pdf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4629" y="2585124"/>
            <a:ext cx="3378431" cy="1447899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1886630" y="1994436"/>
            <a:ext cx="91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A</a:t>
            </a:r>
            <a:endParaRPr lang="zh-TW" altLang="en-US" sz="2800" dirty="0"/>
          </a:p>
        </p:txBody>
      </p:sp>
      <p:sp>
        <p:nvSpPr>
          <p:cNvPr id="7" name="文字方塊 6"/>
          <p:cNvSpPr txBox="1"/>
          <p:nvPr/>
        </p:nvSpPr>
        <p:spPr>
          <a:xfrm>
            <a:off x="6287473" y="1994436"/>
            <a:ext cx="91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R</a:t>
            </a:r>
            <a:endParaRPr lang="zh-TW" altLang="en-US" sz="2800" dirty="0"/>
          </a:p>
        </p:txBody>
      </p:sp>
      <p:sp>
        <p:nvSpPr>
          <p:cNvPr id="8" name="向右箭號 7"/>
          <p:cNvSpPr/>
          <p:nvPr/>
        </p:nvSpPr>
        <p:spPr>
          <a:xfrm>
            <a:off x="4319462" y="2884515"/>
            <a:ext cx="675249" cy="604911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橢圓 8"/>
          <p:cNvSpPr/>
          <p:nvPr/>
        </p:nvSpPr>
        <p:spPr>
          <a:xfrm>
            <a:off x="6656615" y="3270973"/>
            <a:ext cx="369057" cy="358806"/>
          </a:xfrm>
          <a:prstGeom prst="ellipse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橢圓 9"/>
          <p:cNvSpPr/>
          <p:nvPr/>
        </p:nvSpPr>
        <p:spPr>
          <a:xfrm>
            <a:off x="6202599" y="2912167"/>
            <a:ext cx="369057" cy="358806"/>
          </a:xfrm>
          <a:prstGeom prst="ellipse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橢圓 10"/>
          <p:cNvSpPr/>
          <p:nvPr/>
        </p:nvSpPr>
        <p:spPr>
          <a:xfrm>
            <a:off x="5314557" y="2553361"/>
            <a:ext cx="369057" cy="358806"/>
          </a:xfrm>
          <a:prstGeom prst="ellipse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/>
          <p:cNvSpPr txBox="1"/>
          <p:nvPr/>
        </p:nvSpPr>
        <p:spPr>
          <a:xfrm>
            <a:off x="5117910" y="4360066"/>
            <a:ext cx="23391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srgbClr val="0000FF"/>
                </a:solidFill>
              </a:rPr>
              <a:t>Leading Entry</a:t>
            </a:r>
            <a:endParaRPr lang="zh-TW" altLang="en-US" sz="2800" dirty="0">
              <a:solidFill>
                <a:srgbClr val="0000FF"/>
              </a:solidFill>
            </a:endParaRPr>
          </a:p>
        </p:txBody>
      </p:sp>
      <p:cxnSp>
        <p:nvCxnSpPr>
          <p:cNvPr id="14" name="直線單箭頭接點 13"/>
          <p:cNvCxnSpPr>
            <a:endCxn id="11" idx="4"/>
          </p:cNvCxnSpPr>
          <p:nvPr/>
        </p:nvCxnSpPr>
        <p:spPr>
          <a:xfrm flipH="1" flipV="1">
            <a:off x="5499086" y="2912167"/>
            <a:ext cx="319824" cy="1447899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/>
          <p:cNvCxnSpPr/>
          <p:nvPr/>
        </p:nvCxnSpPr>
        <p:spPr>
          <a:xfrm flipV="1">
            <a:off x="6153367" y="3239212"/>
            <a:ext cx="190886" cy="1120854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/>
          <p:cNvCxnSpPr>
            <a:endCxn id="9" idx="3"/>
          </p:cNvCxnSpPr>
          <p:nvPr/>
        </p:nvCxnSpPr>
        <p:spPr>
          <a:xfrm flipV="1">
            <a:off x="6514171" y="3577233"/>
            <a:ext cx="196491" cy="782833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橢圓 21"/>
          <p:cNvSpPr/>
          <p:nvPr/>
        </p:nvSpPr>
        <p:spPr>
          <a:xfrm>
            <a:off x="2762666" y="3253772"/>
            <a:ext cx="369057" cy="358806"/>
          </a:xfrm>
          <a:prstGeom prst="ellipse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橢圓 22"/>
          <p:cNvSpPr/>
          <p:nvPr/>
        </p:nvSpPr>
        <p:spPr>
          <a:xfrm>
            <a:off x="2149959" y="2911843"/>
            <a:ext cx="369057" cy="358806"/>
          </a:xfrm>
          <a:prstGeom prst="ellipse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橢圓 23"/>
          <p:cNvSpPr/>
          <p:nvPr/>
        </p:nvSpPr>
        <p:spPr>
          <a:xfrm>
            <a:off x="821471" y="2536160"/>
            <a:ext cx="369057" cy="358806"/>
          </a:xfrm>
          <a:prstGeom prst="ellipse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文字方塊 24"/>
          <p:cNvSpPr txBox="1"/>
          <p:nvPr/>
        </p:nvSpPr>
        <p:spPr>
          <a:xfrm>
            <a:off x="878613" y="5146434"/>
            <a:ext cx="7772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The </a:t>
            </a:r>
            <a:r>
              <a:rPr lang="en-US" altLang="zh-TW" sz="2800" dirty="0">
                <a:solidFill>
                  <a:srgbClr val="FF0000"/>
                </a:solidFill>
              </a:rPr>
              <a:t>pivot positions </a:t>
            </a:r>
            <a:r>
              <a:rPr lang="en-US" altLang="zh-TW" sz="2800" dirty="0"/>
              <a:t>of A are </a:t>
            </a:r>
            <a:r>
              <a:rPr lang="en-US" altLang="zh-TW" sz="2800" dirty="0">
                <a:solidFill>
                  <a:srgbClr val="0000FF"/>
                </a:solidFill>
              </a:rPr>
              <a:t>(1,1)</a:t>
            </a:r>
            <a:r>
              <a:rPr lang="en-US" altLang="zh-TW" sz="2800" dirty="0"/>
              <a:t>, </a:t>
            </a:r>
            <a:r>
              <a:rPr lang="en-US" altLang="zh-TW" sz="2800" dirty="0">
                <a:solidFill>
                  <a:srgbClr val="0000FF"/>
                </a:solidFill>
              </a:rPr>
              <a:t>(2,3)</a:t>
            </a:r>
            <a:r>
              <a:rPr lang="en-US" altLang="zh-TW" sz="2800" dirty="0"/>
              <a:t> and </a:t>
            </a:r>
            <a:r>
              <a:rPr lang="en-US" altLang="zh-TW" sz="2800" dirty="0">
                <a:solidFill>
                  <a:srgbClr val="0000FF"/>
                </a:solidFill>
              </a:rPr>
              <a:t>(3,4)</a:t>
            </a:r>
            <a:r>
              <a:rPr lang="en-US" altLang="zh-TW" sz="2800" dirty="0"/>
              <a:t>.</a:t>
            </a:r>
            <a:endParaRPr lang="zh-TW" altLang="en-US" sz="2800" dirty="0"/>
          </a:p>
        </p:txBody>
      </p:sp>
      <p:sp>
        <p:nvSpPr>
          <p:cNvPr id="26" name="文字方塊 25"/>
          <p:cNvSpPr txBox="1"/>
          <p:nvPr/>
        </p:nvSpPr>
        <p:spPr>
          <a:xfrm>
            <a:off x="878613" y="5761999"/>
            <a:ext cx="7772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The </a:t>
            </a:r>
            <a:r>
              <a:rPr lang="en-US" altLang="zh-TW" sz="2800" dirty="0">
                <a:solidFill>
                  <a:srgbClr val="FF0000"/>
                </a:solidFill>
              </a:rPr>
              <a:t>pivot columns </a:t>
            </a:r>
            <a:r>
              <a:rPr lang="en-US" altLang="zh-TW" sz="2800" dirty="0"/>
              <a:t>of A are </a:t>
            </a:r>
            <a:r>
              <a:rPr lang="en-US" altLang="zh-TW" sz="2800" dirty="0">
                <a:solidFill>
                  <a:srgbClr val="7030A0"/>
                </a:solidFill>
              </a:rPr>
              <a:t>1</a:t>
            </a:r>
            <a:r>
              <a:rPr lang="en-US" altLang="zh-TW" sz="2800" baseline="30000" dirty="0">
                <a:solidFill>
                  <a:srgbClr val="7030A0"/>
                </a:solidFill>
              </a:rPr>
              <a:t>st</a:t>
            </a:r>
            <a:r>
              <a:rPr lang="en-US" altLang="zh-TW" sz="2800" dirty="0"/>
              <a:t>, </a:t>
            </a:r>
            <a:r>
              <a:rPr lang="en-US" altLang="zh-TW" sz="2800" dirty="0">
                <a:solidFill>
                  <a:srgbClr val="7030A0"/>
                </a:solidFill>
              </a:rPr>
              <a:t>3</a:t>
            </a:r>
            <a:r>
              <a:rPr lang="en-US" altLang="zh-TW" sz="2800" baseline="30000" dirty="0">
                <a:solidFill>
                  <a:srgbClr val="7030A0"/>
                </a:solidFill>
              </a:rPr>
              <a:t>rd</a:t>
            </a:r>
            <a:r>
              <a:rPr lang="en-US" altLang="zh-TW" sz="2800" dirty="0"/>
              <a:t> and </a:t>
            </a:r>
            <a:r>
              <a:rPr lang="en-US" altLang="zh-TW" sz="2800" dirty="0">
                <a:solidFill>
                  <a:srgbClr val="7030A0"/>
                </a:solidFill>
              </a:rPr>
              <a:t>4</a:t>
            </a:r>
            <a:r>
              <a:rPr lang="en-US" altLang="zh-TW" sz="2800" baseline="30000" dirty="0">
                <a:solidFill>
                  <a:srgbClr val="7030A0"/>
                </a:solidFill>
              </a:rPr>
              <a:t>th</a:t>
            </a:r>
            <a:r>
              <a:rPr lang="en-US" altLang="zh-TW" sz="2800" dirty="0"/>
              <a:t> columns.</a:t>
            </a:r>
            <a:endParaRPr lang="zh-TW" altLang="en-US" sz="2800" dirty="0"/>
          </a:p>
        </p:txBody>
      </p:sp>
      <p:sp>
        <p:nvSpPr>
          <p:cNvPr id="27" name="向上箭號 26"/>
          <p:cNvSpPr/>
          <p:nvPr/>
        </p:nvSpPr>
        <p:spPr>
          <a:xfrm>
            <a:off x="765855" y="4081987"/>
            <a:ext cx="480287" cy="469900"/>
          </a:xfrm>
          <a:prstGeom prst="up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向上箭號 27"/>
          <p:cNvSpPr/>
          <p:nvPr/>
        </p:nvSpPr>
        <p:spPr>
          <a:xfrm>
            <a:off x="2678286" y="4059431"/>
            <a:ext cx="480287" cy="469900"/>
          </a:xfrm>
          <a:prstGeom prst="up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向上箭號 28"/>
          <p:cNvSpPr/>
          <p:nvPr/>
        </p:nvSpPr>
        <p:spPr>
          <a:xfrm>
            <a:off x="2103686" y="4059431"/>
            <a:ext cx="480287" cy="469900"/>
          </a:xfrm>
          <a:prstGeom prst="up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D35A2D74-D490-47E6-A3C6-B356F32EDCE2}"/>
              </a:ext>
            </a:extLst>
          </p:cNvPr>
          <p:cNvSpPr txBox="1"/>
          <p:nvPr/>
        </p:nvSpPr>
        <p:spPr>
          <a:xfrm>
            <a:off x="7197696" y="227724"/>
            <a:ext cx="1800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Pivot </a:t>
            </a:r>
            <a:r>
              <a:rPr lang="zh-TW" altLang="en-US" sz="2400" dirty="0"/>
              <a:t>中樞</a:t>
            </a:r>
          </a:p>
        </p:txBody>
      </p:sp>
    </p:spTree>
    <p:extLst>
      <p:ext uri="{BB962C8B-B14F-4D97-AF65-F5344CB8AC3E}">
        <p14:creationId xmlns:p14="http://schemas.microsoft.com/office/powerpoint/2010/main" val="108399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/>
      <p:bldP spid="22" grpId="0" animBg="1"/>
      <p:bldP spid="23" grpId="0" animBg="1"/>
      <p:bldP spid="24" grpId="0" animBg="1"/>
      <p:bldP spid="25" grpId="0"/>
      <p:bldP spid="26" grpId="0"/>
      <p:bldP spid="27" grpId="0" animBg="1"/>
      <p:bldP spid="28" grpId="0" animBg="1"/>
      <p:bldP spid="2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Reduced Row Echelon Form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A system of linear equations is easily solvable if its augmented matrix is in </a:t>
            </a:r>
            <a:r>
              <a:rPr lang="en-US" altLang="zh-TW" b="1" i="1" u="sng" dirty="0"/>
              <a:t>reduced row echelon form</a:t>
            </a:r>
            <a:endParaRPr lang="zh-TW" altLang="en-US" dirty="0"/>
          </a:p>
        </p:txBody>
      </p:sp>
      <p:pic>
        <p:nvPicPr>
          <p:cNvPr id="4" name="Picture 1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1737" y="3988124"/>
            <a:ext cx="2334245" cy="1123896"/>
          </a:xfrm>
          <a:prstGeom prst="rect">
            <a:avLst/>
          </a:prstGeom>
        </p:spPr>
      </p:pic>
      <p:sp>
        <p:nvSpPr>
          <p:cNvPr id="8" name="向右箭號 7"/>
          <p:cNvSpPr/>
          <p:nvPr/>
        </p:nvSpPr>
        <p:spPr>
          <a:xfrm>
            <a:off x="4518083" y="4354927"/>
            <a:ext cx="687786" cy="4925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9" name="Picture 11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9572" y="4007080"/>
            <a:ext cx="1885388" cy="1085983"/>
          </a:xfrm>
          <a:prstGeom prst="rect">
            <a:avLst/>
          </a:prstGeom>
        </p:spPr>
      </p:pic>
      <p:sp>
        <p:nvSpPr>
          <p:cNvPr id="10" name="Text Box 12"/>
          <p:cNvSpPr txBox="1">
            <a:spLocks noChangeArrowheads="1"/>
          </p:cNvSpPr>
          <p:nvPr/>
        </p:nvSpPr>
        <p:spPr bwMode="auto">
          <a:xfrm>
            <a:off x="1778756" y="5246956"/>
            <a:ext cx="2480205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9pPr>
          </a:lstStyle>
          <a:p>
            <a:pPr algn="ctr" eaLnBrk="1" hangingPunct="1"/>
            <a:r>
              <a:rPr kumimoji="1" lang="en-US" altLang="zh-TW" dirty="0"/>
              <a:t>If RREF looks like [ </a:t>
            </a:r>
            <a:r>
              <a:rPr kumimoji="1" lang="en-US" altLang="zh-TW" i="1" dirty="0"/>
              <a:t>I</a:t>
            </a:r>
            <a:r>
              <a:rPr kumimoji="1" lang="en-US" altLang="zh-TW" dirty="0"/>
              <a:t>  </a:t>
            </a:r>
            <a:r>
              <a:rPr kumimoji="1" lang="en-US" altLang="zh-TW" b="1" dirty="0"/>
              <a:t>b</a:t>
            </a:r>
            <a:r>
              <a:rPr kumimoji="1" lang="en-US" altLang="zh-TW" dirty="0">
                <a:sym typeface="Symbol" pitchFamily="18" charset="2"/>
              </a:rPr>
              <a:t></a:t>
            </a:r>
            <a:r>
              <a:rPr kumimoji="1" lang="en-US" altLang="zh-TW" dirty="0"/>
              <a:t> ]</a:t>
            </a:r>
            <a:r>
              <a:rPr kumimoji="1" lang="en-US" altLang="zh-TW" dirty="0">
                <a:sym typeface="Symbol" pitchFamily="18" charset="2"/>
              </a:rPr>
              <a:t> </a:t>
            </a:r>
            <a:endParaRPr kumimoji="1" lang="en-US" altLang="zh-TW" dirty="0"/>
          </a:p>
        </p:txBody>
      </p:sp>
      <p:sp>
        <p:nvSpPr>
          <p:cNvPr id="5" name="文字方塊 4"/>
          <p:cNvSpPr txBox="1"/>
          <p:nvPr/>
        </p:nvSpPr>
        <p:spPr>
          <a:xfrm>
            <a:off x="847379" y="2865131"/>
            <a:ext cx="37221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i="1" u="sng" dirty="0"/>
              <a:t>Example 1. Unique Solution</a:t>
            </a:r>
            <a:endParaRPr lang="zh-TW" altLang="en-US" sz="2400" b="1" i="1" u="sng" dirty="0"/>
          </a:p>
        </p:txBody>
      </p:sp>
      <p:sp>
        <p:nvSpPr>
          <p:cNvPr id="6" name="矩形 5"/>
          <p:cNvSpPr/>
          <p:nvPr/>
        </p:nvSpPr>
        <p:spPr>
          <a:xfrm>
            <a:off x="5383704" y="5341576"/>
            <a:ext cx="21371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zh-TW" sz="2400" dirty="0">
                <a:latin typeface="Times New Roman" pitchFamily="18" charset="0"/>
                <a:ea typeface="新細明體" pitchFamily="18" charset="-120"/>
                <a:sym typeface="Symbol" pitchFamily="18" charset="2"/>
              </a:rPr>
              <a:t>unique solution</a:t>
            </a:r>
            <a:endParaRPr kumimoji="1" lang="en-US" altLang="zh-TW" sz="2400" dirty="0">
              <a:latin typeface="Times New Roman" pitchFamily="18" charset="0"/>
              <a:ea typeface="新細明體" pitchFamily="18" charset="-12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3592250" y="3592393"/>
            <a:ext cx="2781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B050"/>
                </a:solidFill>
              </a:rPr>
              <a:t>b</a:t>
            </a:r>
            <a:endParaRPr lang="zh-TW" altLang="en-US" sz="2400" dirty="0">
              <a:solidFill>
                <a:srgbClr val="00B050"/>
              </a:solidFill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1949400" y="3514223"/>
            <a:ext cx="475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x</a:t>
            </a:r>
            <a:r>
              <a:rPr lang="en-US" altLang="zh-TW" sz="2400" baseline="-25000" dirty="0">
                <a:solidFill>
                  <a:srgbClr val="FF0000"/>
                </a:solidFill>
              </a:rPr>
              <a:t>1</a:t>
            </a:r>
            <a:endParaRPr lang="zh-TW" altLang="en-US" sz="2400" baseline="-25000" dirty="0">
              <a:solidFill>
                <a:srgbClr val="FF0000"/>
              </a:solidFill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2450814" y="3514223"/>
            <a:ext cx="475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x</a:t>
            </a:r>
            <a:r>
              <a:rPr lang="en-US" altLang="zh-TW" sz="2400" baseline="-25000" dirty="0">
                <a:solidFill>
                  <a:srgbClr val="FF0000"/>
                </a:solidFill>
              </a:rPr>
              <a:t>2</a:t>
            </a:r>
            <a:endParaRPr lang="zh-TW" altLang="en-US" sz="2400" baseline="-25000" dirty="0">
              <a:solidFill>
                <a:srgbClr val="FF0000"/>
              </a:solidFill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2952228" y="3514223"/>
            <a:ext cx="475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x</a:t>
            </a:r>
            <a:r>
              <a:rPr lang="en-US" altLang="zh-TW" sz="2400" baseline="-25000" dirty="0">
                <a:solidFill>
                  <a:srgbClr val="FF0000"/>
                </a:solidFill>
              </a:rPr>
              <a:t>3</a:t>
            </a:r>
            <a:endParaRPr lang="zh-TW" altLang="en-US" sz="2400" baseline="-25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1510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/>
      <p:bldP spid="6" grpId="0"/>
      <p:bldP spid="11" grpId="0"/>
      <p:bldP spid="12" grpId="0"/>
      <p:bldP spid="13" grpId="0"/>
      <p:bldP spid="1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Box 18"/>
          <p:cNvSpPr txBox="1">
            <a:spLocks noChangeArrowheads="1"/>
          </p:cNvSpPr>
          <p:nvPr/>
        </p:nvSpPr>
        <p:spPr bwMode="auto">
          <a:xfrm>
            <a:off x="2775890" y="2800812"/>
            <a:ext cx="195828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9pPr>
          </a:lstStyle>
          <a:p>
            <a:pPr eaLnBrk="1" hangingPunct="1"/>
            <a:r>
              <a:rPr kumimoji="1" lang="en-US" altLang="zh-TW" dirty="0">
                <a:solidFill>
                  <a:schemeClr val="accent2"/>
                </a:solidFill>
              </a:rPr>
              <a:t>Free variables</a:t>
            </a:r>
            <a:endParaRPr kumimoji="1" lang="en-US" altLang="zh-TW" dirty="0">
              <a:solidFill>
                <a:srgbClr val="FF0000"/>
              </a:solidFill>
            </a:endParaRPr>
          </a:p>
        </p:txBody>
      </p:sp>
      <p:sp>
        <p:nvSpPr>
          <p:cNvPr id="13" name="Rectangle 23"/>
          <p:cNvSpPr>
            <a:spLocks noChangeArrowheads="1"/>
          </p:cNvSpPr>
          <p:nvPr/>
        </p:nvSpPr>
        <p:spPr bwMode="auto">
          <a:xfrm>
            <a:off x="4254073" y="4311683"/>
            <a:ext cx="74613" cy="76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pic>
        <p:nvPicPr>
          <p:cNvPr id="16" name="Picture 2" descr="latex-image-1.pd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014" y="1186636"/>
            <a:ext cx="3011414" cy="1377601"/>
          </a:xfrm>
          <a:prstGeom prst="rect">
            <a:avLst/>
          </a:prstGeom>
        </p:spPr>
      </p:pic>
      <p:sp>
        <p:nvSpPr>
          <p:cNvPr id="21" name="Text Box 5"/>
          <p:cNvSpPr txBox="1">
            <a:spLocks noChangeArrowheads="1"/>
          </p:cNvSpPr>
          <p:nvPr/>
        </p:nvSpPr>
        <p:spPr bwMode="auto">
          <a:xfrm>
            <a:off x="827813" y="3708404"/>
            <a:ext cx="3808189" cy="830997"/>
          </a:xfrm>
          <a:prstGeom prst="rect">
            <a:avLst/>
          </a:prstGeom>
          <a:ln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9pPr>
          </a:lstStyle>
          <a:p>
            <a:pPr eaLnBrk="1" hangingPunct="1"/>
            <a:r>
              <a:rPr kumimoji="1" lang="en-US" altLang="zh-TW" dirty="0">
                <a:sym typeface="Symbol" pitchFamily="18" charset="2"/>
              </a:rPr>
              <a:t>With free variables,</a:t>
            </a:r>
            <a:r>
              <a:rPr kumimoji="1" lang="zh-TW" altLang="en-US" dirty="0">
                <a:sym typeface="Symbol" pitchFamily="18" charset="2"/>
              </a:rPr>
              <a:t> </a:t>
            </a:r>
            <a:r>
              <a:rPr kumimoji="1" lang="en-US" altLang="zh-TW" dirty="0">
                <a:sym typeface="Symbol" pitchFamily="18" charset="2"/>
              </a:rPr>
              <a:t>there are infinitely many solutions.</a:t>
            </a:r>
          </a:p>
        </p:txBody>
      </p:sp>
      <p:pic>
        <p:nvPicPr>
          <p:cNvPr id="22" name="Picture 5" descr="latex-image-1.pdf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6939" y="1259957"/>
            <a:ext cx="2846175" cy="1250592"/>
          </a:xfrm>
          <a:prstGeom prst="rect">
            <a:avLst/>
          </a:prstGeom>
        </p:spPr>
      </p:pic>
      <p:pic>
        <p:nvPicPr>
          <p:cNvPr id="23" name="Picture 6" descr="latex-image-1.pdf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9084" y="2930923"/>
            <a:ext cx="2353476" cy="1698078"/>
          </a:xfrm>
          <a:prstGeom prst="rect">
            <a:avLst/>
          </a:prstGeom>
        </p:spPr>
      </p:pic>
      <p:pic>
        <p:nvPicPr>
          <p:cNvPr id="24" name="Picture 32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8168" y="5142680"/>
            <a:ext cx="6805616" cy="1611856"/>
          </a:xfrm>
          <a:prstGeom prst="rect">
            <a:avLst/>
          </a:prstGeom>
        </p:spPr>
      </p:pic>
      <p:sp>
        <p:nvSpPr>
          <p:cNvPr id="25" name="向右箭號 24"/>
          <p:cNvSpPr/>
          <p:nvPr/>
        </p:nvSpPr>
        <p:spPr>
          <a:xfrm>
            <a:off x="4124290" y="1603960"/>
            <a:ext cx="687786" cy="4925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 17"/>
          <p:cNvSpPr/>
          <p:nvPr/>
        </p:nvSpPr>
        <p:spPr>
          <a:xfrm>
            <a:off x="154335" y="132139"/>
            <a:ext cx="426039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b="1" i="1" u="sng" dirty="0"/>
              <a:t>Example 2. Infinite Solution</a:t>
            </a:r>
            <a:endParaRPr lang="zh-TW" altLang="en-US" sz="2800" b="1" i="1" u="sng" dirty="0"/>
          </a:p>
        </p:txBody>
      </p:sp>
      <p:cxnSp>
        <p:nvCxnSpPr>
          <p:cNvPr id="26" name="直線接點 25"/>
          <p:cNvCxnSpPr/>
          <p:nvPr/>
        </p:nvCxnSpPr>
        <p:spPr>
          <a:xfrm>
            <a:off x="7281520" y="2415791"/>
            <a:ext cx="721221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字方塊 26"/>
          <p:cNvSpPr txBox="1"/>
          <p:nvPr/>
        </p:nvSpPr>
        <p:spPr>
          <a:xfrm>
            <a:off x="3366396" y="716718"/>
            <a:ext cx="2781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B050"/>
                </a:solidFill>
              </a:rPr>
              <a:t>b</a:t>
            </a:r>
            <a:endParaRPr lang="zh-TW" altLang="en-US" sz="2400" dirty="0">
              <a:solidFill>
                <a:srgbClr val="00B050"/>
              </a:solidFill>
            </a:endParaRPr>
          </a:p>
        </p:txBody>
      </p:sp>
      <p:sp>
        <p:nvSpPr>
          <p:cNvPr id="28" name="文字方塊 27"/>
          <p:cNvSpPr txBox="1"/>
          <p:nvPr/>
        </p:nvSpPr>
        <p:spPr>
          <a:xfrm>
            <a:off x="885340" y="685526"/>
            <a:ext cx="475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x</a:t>
            </a:r>
            <a:r>
              <a:rPr lang="en-US" altLang="zh-TW" sz="2400" baseline="-25000" dirty="0">
                <a:solidFill>
                  <a:srgbClr val="FF0000"/>
                </a:solidFill>
              </a:rPr>
              <a:t>1</a:t>
            </a:r>
            <a:endParaRPr lang="zh-TW" altLang="en-US" sz="2400" baseline="-25000" dirty="0">
              <a:solidFill>
                <a:srgbClr val="FF0000"/>
              </a:solidFill>
            </a:endParaRPr>
          </a:p>
        </p:txBody>
      </p:sp>
      <p:sp>
        <p:nvSpPr>
          <p:cNvPr id="29" name="文字方塊 28"/>
          <p:cNvSpPr txBox="1"/>
          <p:nvPr/>
        </p:nvSpPr>
        <p:spPr>
          <a:xfrm>
            <a:off x="1386754" y="685526"/>
            <a:ext cx="475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x</a:t>
            </a:r>
            <a:r>
              <a:rPr lang="en-US" altLang="zh-TW" sz="2400" baseline="-25000" dirty="0">
                <a:solidFill>
                  <a:srgbClr val="FF0000"/>
                </a:solidFill>
              </a:rPr>
              <a:t>2</a:t>
            </a:r>
            <a:endParaRPr lang="zh-TW" altLang="en-US" sz="2400" baseline="-25000" dirty="0">
              <a:solidFill>
                <a:srgbClr val="FF0000"/>
              </a:solidFill>
            </a:endParaRPr>
          </a:p>
        </p:txBody>
      </p:sp>
      <p:sp>
        <p:nvSpPr>
          <p:cNvPr id="30" name="文字方塊 29"/>
          <p:cNvSpPr txBox="1"/>
          <p:nvPr/>
        </p:nvSpPr>
        <p:spPr>
          <a:xfrm>
            <a:off x="1888168" y="685526"/>
            <a:ext cx="475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x</a:t>
            </a:r>
            <a:r>
              <a:rPr lang="en-US" altLang="zh-TW" sz="2400" baseline="-25000" dirty="0">
                <a:solidFill>
                  <a:srgbClr val="FF0000"/>
                </a:solidFill>
              </a:rPr>
              <a:t>3</a:t>
            </a:r>
            <a:endParaRPr lang="zh-TW" altLang="en-US" sz="2400" baseline="-25000" dirty="0">
              <a:solidFill>
                <a:srgbClr val="FF0000"/>
              </a:solidFill>
            </a:endParaRPr>
          </a:p>
        </p:txBody>
      </p:sp>
      <p:sp>
        <p:nvSpPr>
          <p:cNvPr id="31" name="文字方塊 30"/>
          <p:cNvSpPr txBox="1"/>
          <p:nvPr/>
        </p:nvSpPr>
        <p:spPr>
          <a:xfrm>
            <a:off x="2389582" y="685526"/>
            <a:ext cx="475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x</a:t>
            </a:r>
            <a:r>
              <a:rPr lang="en-US" altLang="zh-TW" sz="2400" baseline="-25000" dirty="0">
                <a:solidFill>
                  <a:srgbClr val="FF0000"/>
                </a:solidFill>
              </a:rPr>
              <a:t>4</a:t>
            </a:r>
            <a:endParaRPr lang="zh-TW" altLang="en-US" sz="2400" baseline="-25000" dirty="0">
              <a:solidFill>
                <a:srgbClr val="FF0000"/>
              </a:solidFill>
            </a:endParaRPr>
          </a:p>
        </p:txBody>
      </p:sp>
      <p:sp>
        <p:nvSpPr>
          <p:cNvPr id="32" name="文字方塊 31"/>
          <p:cNvSpPr txBox="1"/>
          <p:nvPr/>
        </p:nvSpPr>
        <p:spPr>
          <a:xfrm>
            <a:off x="2890996" y="685526"/>
            <a:ext cx="475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x</a:t>
            </a:r>
            <a:r>
              <a:rPr lang="en-US" altLang="zh-TW" sz="2400" baseline="-25000" dirty="0">
                <a:solidFill>
                  <a:srgbClr val="FF0000"/>
                </a:solidFill>
              </a:rPr>
              <a:t>5</a:t>
            </a:r>
            <a:endParaRPr lang="zh-TW" altLang="en-US" sz="2400" baseline="-25000" dirty="0">
              <a:solidFill>
                <a:srgbClr val="FF0000"/>
              </a:solidFill>
            </a:endParaRPr>
          </a:p>
        </p:txBody>
      </p:sp>
      <p:sp>
        <p:nvSpPr>
          <p:cNvPr id="33" name="Text Box 14"/>
          <p:cNvSpPr txBox="1">
            <a:spLocks noChangeArrowheads="1"/>
          </p:cNvSpPr>
          <p:nvPr/>
        </p:nvSpPr>
        <p:spPr bwMode="auto">
          <a:xfrm>
            <a:off x="2742895" y="3237806"/>
            <a:ext cx="208022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9pPr>
          </a:lstStyle>
          <a:p>
            <a:pPr eaLnBrk="1" hangingPunct="1"/>
            <a:r>
              <a:rPr kumimoji="1" lang="en-US" altLang="zh-TW" dirty="0">
                <a:solidFill>
                  <a:srgbClr val="FF0000"/>
                </a:solidFill>
              </a:rPr>
              <a:t>Basic variables</a:t>
            </a:r>
          </a:p>
        </p:txBody>
      </p:sp>
      <p:cxnSp>
        <p:nvCxnSpPr>
          <p:cNvPr id="35" name="直線單箭頭接點 34"/>
          <p:cNvCxnSpPr/>
          <p:nvPr/>
        </p:nvCxnSpPr>
        <p:spPr>
          <a:xfrm flipH="1" flipV="1">
            <a:off x="4606203" y="3006284"/>
            <a:ext cx="907044" cy="462355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35"/>
          <p:cNvCxnSpPr/>
          <p:nvPr/>
        </p:nvCxnSpPr>
        <p:spPr>
          <a:xfrm flipH="1" flipV="1">
            <a:off x="4606204" y="3099111"/>
            <a:ext cx="907043" cy="992176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單箭頭接點 38"/>
          <p:cNvCxnSpPr/>
          <p:nvPr/>
        </p:nvCxnSpPr>
        <p:spPr>
          <a:xfrm flipH="1">
            <a:off x="4688338" y="3099111"/>
            <a:ext cx="824910" cy="40464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單箭頭接點 42"/>
          <p:cNvCxnSpPr>
            <a:stCxn id="23" idx="1"/>
          </p:cNvCxnSpPr>
          <p:nvPr/>
        </p:nvCxnSpPr>
        <p:spPr>
          <a:xfrm flipH="1" flipV="1">
            <a:off x="4688338" y="3536104"/>
            <a:ext cx="870746" cy="24385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單箭頭接點 45"/>
          <p:cNvCxnSpPr/>
          <p:nvPr/>
        </p:nvCxnSpPr>
        <p:spPr>
          <a:xfrm flipH="1" flipV="1">
            <a:off x="4698480" y="3594561"/>
            <a:ext cx="779073" cy="82665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5540031" y="4344034"/>
            <a:ext cx="1524862" cy="3173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矩形 33"/>
          <p:cNvSpPr/>
          <p:nvPr/>
        </p:nvSpPr>
        <p:spPr>
          <a:xfrm>
            <a:off x="5557940" y="3998304"/>
            <a:ext cx="1524862" cy="3173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矩形 36"/>
          <p:cNvSpPr/>
          <p:nvPr/>
        </p:nvSpPr>
        <p:spPr>
          <a:xfrm>
            <a:off x="5557940" y="3599090"/>
            <a:ext cx="1524862" cy="3355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矩形 37"/>
          <p:cNvSpPr/>
          <p:nvPr/>
        </p:nvSpPr>
        <p:spPr>
          <a:xfrm>
            <a:off x="5512675" y="3237461"/>
            <a:ext cx="1524862" cy="3355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矩形 39"/>
          <p:cNvSpPr/>
          <p:nvPr/>
        </p:nvSpPr>
        <p:spPr>
          <a:xfrm>
            <a:off x="5561191" y="2906825"/>
            <a:ext cx="2580760" cy="3355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文字方塊 2"/>
          <p:cNvSpPr txBox="1"/>
          <p:nvPr/>
        </p:nvSpPr>
        <p:spPr>
          <a:xfrm>
            <a:off x="291512" y="4638378"/>
            <a:ext cx="40371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Parametric Representation: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3210041" y="5454005"/>
            <a:ext cx="1524862" cy="3173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矩形 41"/>
          <p:cNvSpPr/>
          <p:nvPr/>
        </p:nvSpPr>
        <p:spPr>
          <a:xfrm>
            <a:off x="3217060" y="6137440"/>
            <a:ext cx="1524862" cy="3173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4" name="矩形 43"/>
          <p:cNvSpPr/>
          <p:nvPr/>
        </p:nvSpPr>
        <p:spPr>
          <a:xfrm>
            <a:off x="5062590" y="5083099"/>
            <a:ext cx="894865" cy="17264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5" name="矩形 44"/>
          <p:cNvSpPr/>
          <p:nvPr/>
        </p:nvSpPr>
        <p:spPr>
          <a:xfrm>
            <a:off x="5956706" y="5083099"/>
            <a:ext cx="1324814" cy="17264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7" name="矩形 46"/>
          <p:cNvSpPr/>
          <p:nvPr/>
        </p:nvSpPr>
        <p:spPr>
          <a:xfrm>
            <a:off x="7246918" y="5049375"/>
            <a:ext cx="1592282" cy="17264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59554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21" grpId="0" animBg="1"/>
      <p:bldP spid="25" grpId="0" animBg="1"/>
      <p:bldP spid="27" grpId="0"/>
      <p:bldP spid="28" grpId="0"/>
      <p:bldP spid="29" grpId="0"/>
      <p:bldP spid="30" grpId="0"/>
      <p:bldP spid="31" grpId="0"/>
      <p:bldP spid="32" grpId="0"/>
      <p:bldP spid="33" grpId="0"/>
      <p:bldP spid="2" grpId="0" animBg="1"/>
      <p:bldP spid="34" grpId="0" animBg="1"/>
      <p:bldP spid="37" grpId="0" animBg="1"/>
      <p:bldP spid="38" grpId="0" animBg="1"/>
      <p:bldP spid="40" grpId="0" animBg="1"/>
      <p:bldP spid="3" grpId="0"/>
      <p:bldP spid="41" grpId="0" animBg="1"/>
      <p:bldP spid="42" grpId="0" animBg="1"/>
      <p:bldP spid="44" grpId="0" animBg="1"/>
      <p:bldP spid="45" grpId="0" animBg="1"/>
      <p:bldP spid="4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3CB3B81-9A22-4369-9BD2-EDEA2D28C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Reference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5374A44-7602-43C1-8E51-D06F254ADE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Textbook: Chapter 1.3, 1.4</a:t>
            </a:r>
            <a:endParaRPr lang="zh-TW" altLang="en-US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818765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Reduced Row Echelon Form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 i="1" u="sng" dirty="0"/>
              <a:t>Example 3. No Solution</a:t>
            </a:r>
            <a:endParaRPr lang="zh-TW" altLang="en-US" b="1" i="1" u="sng" dirty="0"/>
          </a:p>
          <a:p>
            <a:endParaRPr lang="zh-TW" altLang="en-US" dirty="0"/>
          </a:p>
        </p:txBody>
      </p:sp>
      <p:pic>
        <p:nvPicPr>
          <p:cNvPr id="4" name="Picture 4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229" y="2870307"/>
            <a:ext cx="2359637" cy="1520655"/>
          </a:xfrm>
          <a:prstGeom prst="rect">
            <a:avLst/>
          </a:prstGeom>
        </p:spPr>
      </p:pic>
      <p:pic>
        <p:nvPicPr>
          <p:cNvPr id="5" name="Picture 18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3788" y="2845301"/>
            <a:ext cx="2516802" cy="1417509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7170026" y="3399801"/>
            <a:ext cx="1759392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kumimoji="1" lang="en-US" altLang="zh-TW" sz="2400" dirty="0">
                <a:solidFill>
                  <a:srgbClr val="FF0000"/>
                </a:solidFill>
              </a:rPr>
              <a:t>inconsistent</a:t>
            </a:r>
            <a:r>
              <a:rPr kumimoji="1" lang="en-US" altLang="zh-TW" sz="2400" dirty="0"/>
              <a:t> </a:t>
            </a:r>
            <a:endParaRPr lang="zh-TW" altLang="en-US" sz="2400" dirty="0"/>
          </a:p>
        </p:txBody>
      </p:sp>
      <p:sp>
        <p:nvSpPr>
          <p:cNvPr id="7" name="左-右雙向箭號 6"/>
          <p:cNvSpPr/>
          <p:nvPr/>
        </p:nvSpPr>
        <p:spPr>
          <a:xfrm>
            <a:off x="3348184" y="3401863"/>
            <a:ext cx="798285" cy="461665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2619221" y="2461964"/>
            <a:ext cx="2781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B050"/>
                </a:solidFill>
              </a:rPr>
              <a:t>b</a:t>
            </a:r>
            <a:endParaRPr lang="zh-TW" altLang="en-US" sz="2400" dirty="0">
              <a:solidFill>
                <a:srgbClr val="00B050"/>
              </a:solidFill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897510" y="2433212"/>
            <a:ext cx="475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x</a:t>
            </a:r>
            <a:r>
              <a:rPr lang="en-US" altLang="zh-TW" sz="2400" baseline="-25000" dirty="0">
                <a:solidFill>
                  <a:srgbClr val="FF0000"/>
                </a:solidFill>
              </a:rPr>
              <a:t>1</a:t>
            </a:r>
            <a:endParaRPr lang="zh-TW" altLang="en-US" sz="2400" baseline="-25000" dirty="0">
              <a:solidFill>
                <a:srgbClr val="FF0000"/>
              </a:solidFill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1398924" y="2433212"/>
            <a:ext cx="475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x</a:t>
            </a:r>
            <a:r>
              <a:rPr lang="en-US" altLang="zh-TW" sz="2400" baseline="-25000" dirty="0">
                <a:solidFill>
                  <a:srgbClr val="FF0000"/>
                </a:solidFill>
              </a:rPr>
              <a:t>2</a:t>
            </a:r>
            <a:endParaRPr lang="zh-TW" altLang="en-US" sz="2400" baseline="-25000" dirty="0">
              <a:solidFill>
                <a:srgbClr val="FF0000"/>
              </a:solidFill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1961047" y="2433212"/>
            <a:ext cx="475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x</a:t>
            </a:r>
            <a:r>
              <a:rPr lang="en-US" altLang="zh-TW" sz="2400" baseline="-25000" dirty="0">
                <a:solidFill>
                  <a:srgbClr val="FF0000"/>
                </a:solidFill>
              </a:rPr>
              <a:t>3</a:t>
            </a:r>
            <a:endParaRPr lang="zh-TW" altLang="en-US" sz="2400" baseline="-25000" dirty="0">
              <a:solidFill>
                <a:srgbClr val="FF0000"/>
              </a:solidFill>
            </a:endParaRPr>
          </a:p>
        </p:txBody>
      </p:sp>
      <p:sp>
        <p:nvSpPr>
          <p:cNvPr id="13" name="Text Box 11"/>
          <p:cNvSpPr txBox="1">
            <a:spLocks noChangeArrowheads="1"/>
          </p:cNvSpPr>
          <p:nvPr/>
        </p:nvSpPr>
        <p:spPr bwMode="auto">
          <a:xfrm>
            <a:off x="732710" y="4596939"/>
            <a:ext cx="6827518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9pPr>
          </a:lstStyle>
          <a:p>
            <a:pPr eaLnBrk="1" hangingPunct="1"/>
            <a:r>
              <a:rPr kumimoji="1" lang="en-US" altLang="zh-TW" dirty="0"/>
              <a:t>When an augmented matrix contains a row in which </a:t>
            </a:r>
            <a:r>
              <a:rPr kumimoji="1" lang="en-US" altLang="zh-TW" b="1" dirty="0">
                <a:solidFill>
                  <a:srgbClr val="0000FF"/>
                </a:solidFill>
              </a:rPr>
              <a:t>the only nonzero entry lies in the last column</a:t>
            </a:r>
            <a:endParaRPr kumimoji="1" lang="en-US" altLang="zh-TW" b="1" dirty="0">
              <a:solidFill>
                <a:srgbClr val="008000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2436447" y="5580533"/>
            <a:ext cx="613264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corresponding system of</a:t>
            </a:r>
            <a:br>
              <a:rPr kumimoji="1"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1"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linear equations has </a:t>
            </a:r>
            <a:r>
              <a:rPr kumimoji="1" lang="en-US" altLang="zh-TW" sz="2400" b="1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 solution </a:t>
            </a:r>
            <a:r>
              <a:rPr kumimoji="1"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kumimoji="1" lang="en-US" altLang="zh-TW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inconsistent</a:t>
            </a:r>
            <a:r>
              <a:rPr kumimoji="1"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</a:p>
        </p:txBody>
      </p:sp>
      <p:sp>
        <p:nvSpPr>
          <p:cNvPr id="15" name="向右箭號 14"/>
          <p:cNvSpPr/>
          <p:nvPr/>
        </p:nvSpPr>
        <p:spPr>
          <a:xfrm>
            <a:off x="1363289" y="5791200"/>
            <a:ext cx="949376" cy="3857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72206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/>
      <p:bldP spid="9" grpId="0"/>
      <p:bldP spid="10" grpId="0"/>
      <p:bldP spid="11" grpId="0"/>
      <p:bldP spid="13" grpId="0"/>
      <p:bldP spid="14" grpId="0"/>
      <p:bldP spid="1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Reduced Row Echelon Form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RREF of a matrix is unique. </a:t>
            </a:r>
          </a:p>
          <a:p>
            <a:r>
              <a:rPr kumimoji="1" lang="en-US" altLang="zh-TW" dirty="0">
                <a:solidFill>
                  <a:srgbClr val="FF0000"/>
                </a:solidFill>
              </a:rPr>
              <a:t>Gaussian elimination</a:t>
            </a:r>
            <a:r>
              <a:rPr lang="en-US" altLang="zh-TW" dirty="0"/>
              <a:t>: an algorithm for finding the  </a:t>
            </a:r>
            <a:r>
              <a:rPr lang="en-US" altLang="zh-TW" b="1" dirty="0">
                <a:solidFill>
                  <a:srgbClr val="0000FF"/>
                </a:solidFill>
              </a:rPr>
              <a:t>reduced</a:t>
            </a:r>
            <a:r>
              <a:rPr lang="en-US" altLang="zh-TW" b="1" dirty="0">
                <a:solidFill>
                  <a:srgbClr val="008000"/>
                </a:solidFill>
              </a:rPr>
              <a:t> </a:t>
            </a:r>
            <a:r>
              <a:rPr lang="en-US" altLang="zh-TW" b="1" dirty="0">
                <a:solidFill>
                  <a:srgbClr val="36C92D"/>
                </a:solidFill>
              </a:rPr>
              <a:t>row echelon form</a:t>
            </a:r>
            <a:r>
              <a:rPr lang="en-US" altLang="zh-TW" dirty="0"/>
              <a:t> of a matrix.</a:t>
            </a:r>
          </a:p>
          <a:p>
            <a:endParaRPr lang="zh-TW" altLang="en-US" dirty="0"/>
          </a:p>
        </p:txBody>
      </p:sp>
      <p:pic>
        <p:nvPicPr>
          <p:cNvPr id="4" name="圖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657" y="4061618"/>
            <a:ext cx="1882262" cy="822631"/>
          </a:xfrm>
          <a:prstGeom prst="rect">
            <a:avLst/>
          </a:prstGeom>
        </p:spPr>
      </p:pic>
      <p:pic>
        <p:nvPicPr>
          <p:cNvPr id="5" name="圖片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6940" y="4071449"/>
            <a:ext cx="1680783" cy="811588"/>
          </a:xfrm>
          <a:prstGeom prst="rect">
            <a:avLst/>
          </a:prstGeom>
        </p:spPr>
      </p:pic>
      <p:pic>
        <p:nvPicPr>
          <p:cNvPr id="6" name="Picture 6" descr="latex-image-1.pdf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6933" y="4077052"/>
            <a:ext cx="2001406" cy="807197"/>
          </a:xfrm>
          <a:prstGeom prst="rect">
            <a:avLst/>
          </a:prstGeom>
        </p:spPr>
      </p:pic>
      <p:pic>
        <p:nvPicPr>
          <p:cNvPr id="13" name="Picture 13" descr="latex-image-1.pdf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4765" y="4440732"/>
            <a:ext cx="927100" cy="139700"/>
          </a:xfrm>
          <a:prstGeom prst="rect">
            <a:avLst/>
          </a:prstGeom>
        </p:spPr>
      </p:pic>
      <p:pic>
        <p:nvPicPr>
          <p:cNvPr id="14" name="Picture 14" descr="latex-image-1.pdf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2385" y="4383781"/>
            <a:ext cx="927100" cy="1397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-130475" y="3314105"/>
            <a:ext cx="30181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6600"/>
                </a:solidFill>
              </a:rPr>
              <a:t>Original </a:t>
            </a:r>
            <a:br>
              <a:rPr lang="en-US" sz="2400" b="1" dirty="0">
                <a:solidFill>
                  <a:srgbClr val="FF6600"/>
                </a:solidFill>
              </a:rPr>
            </a:br>
            <a:r>
              <a:rPr lang="en-US" sz="2400" b="1" dirty="0">
                <a:solidFill>
                  <a:srgbClr val="FF6600"/>
                </a:solidFill>
              </a:rPr>
              <a:t>augmented matrix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127937" y="3506900"/>
            <a:ext cx="30181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8000"/>
                </a:solidFill>
              </a:rPr>
              <a:t>A row echelon form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314723" y="3329316"/>
            <a:ext cx="30181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3366FF"/>
                </a:solidFill>
              </a:rPr>
              <a:t>The reduced row echelon form</a:t>
            </a:r>
          </a:p>
        </p:txBody>
      </p:sp>
      <p:sp>
        <p:nvSpPr>
          <p:cNvPr id="27" name="文字方塊 26"/>
          <p:cNvSpPr txBox="1"/>
          <p:nvPr/>
        </p:nvSpPr>
        <p:spPr>
          <a:xfrm>
            <a:off x="1047887" y="5916081"/>
            <a:ext cx="71772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Please refer to the steps of Gaussian Elimination in the textbook by yourself.</a:t>
            </a:r>
            <a:endParaRPr lang="zh-TW" altLang="en-US" sz="2400" dirty="0"/>
          </a:p>
        </p:txBody>
      </p:sp>
      <p:sp>
        <p:nvSpPr>
          <p:cNvPr id="28" name="文字方塊 27"/>
          <p:cNvSpPr txBox="1"/>
          <p:nvPr/>
        </p:nvSpPr>
        <p:spPr>
          <a:xfrm>
            <a:off x="1846311" y="4946209"/>
            <a:ext cx="2147769" cy="830997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Elementary row operations</a:t>
            </a:r>
            <a:endParaRPr lang="zh-TW" altLang="en-US" sz="2400" dirty="0"/>
          </a:p>
        </p:txBody>
      </p:sp>
      <p:sp>
        <p:nvSpPr>
          <p:cNvPr id="29" name="文字方塊 28"/>
          <p:cNvSpPr txBox="1"/>
          <p:nvPr/>
        </p:nvSpPr>
        <p:spPr>
          <a:xfrm>
            <a:off x="5226089" y="4946209"/>
            <a:ext cx="2147769" cy="830997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Elementary row operations</a:t>
            </a:r>
            <a:endParaRPr lang="zh-TW" altLang="en-US" sz="2400" dirty="0"/>
          </a:p>
        </p:txBody>
      </p:sp>
      <p:sp>
        <p:nvSpPr>
          <p:cNvPr id="7" name="矩形 6"/>
          <p:cNvSpPr/>
          <p:nvPr/>
        </p:nvSpPr>
        <p:spPr>
          <a:xfrm>
            <a:off x="4957938" y="277978"/>
            <a:ext cx="41822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http://www.dougbabcock.com/matrix.php</a:t>
            </a:r>
          </a:p>
        </p:txBody>
      </p:sp>
      <p:sp>
        <p:nvSpPr>
          <p:cNvPr id="8" name="矩形 7"/>
          <p:cNvSpPr/>
          <p:nvPr/>
        </p:nvSpPr>
        <p:spPr>
          <a:xfrm>
            <a:off x="3576933" y="25844"/>
            <a:ext cx="717177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http://www.ams.org/notices/201106/rtx110600782p.pdf</a:t>
            </a:r>
          </a:p>
        </p:txBody>
      </p:sp>
    </p:spTree>
    <p:extLst>
      <p:ext uri="{BB962C8B-B14F-4D97-AF65-F5344CB8AC3E}">
        <p14:creationId xmlns:p14="http://schemas.microsoft.com/office/powerpoint/2010/main" val="2636259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27" grpId="0"/>
      <p:bldP spid="28" grpId="0" animBg="1"/>
      <p:bldP spid="2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Example 1</a:t>
            </a:r>
            <a:endParaRPr lang="zh-TW" altLang="en-US" dirty="0"/>
          </a:p>
        </p:txBody>
      </p:sp>
      <p:pic>
        <p:nvPicPr>
          <p:cNvPr id="4" name="Picture 18" descr="latex-image-1.pd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7637" y="230190"/>
            <a:ext cx="4479958" cy="1460499"/>
          </a:xfrm>
          <a:prstGeom prst="rect">
            <a:avLst/>
          </a:prstGeom>
        </p:spPr>
      </p:pic>
      <p:pic>
        <p:nvPicPr>
          <p:cNvPr id="5" name="Picture 42" descr="latex-image-1.pdf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9209" y="2164600"/>
            <a:ext cx="4310749" cy="1728273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2084946" y="2510795"/>
            <a:ext cx="5161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1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1714889" y="2786184"/>
            <a:ext cx="5161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-2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1326023" y="3173155"/>
            <a:ext cx="5161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3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9" name="手繪多邊形 8"/>
          <p:cNvSpPr/>
          <p:nvPr/>
        </p:nvSpPr>
        <p:spPr>
          <a:xfrm>
            <a:off x="2292913" y="2330833"/>
            <a:ext cx="396296" cy="457200"/>
          </a:xfrm>
          <a:custGeom>
            <a:avLst/>
            <a:gdLst>
              <a:gd name="connsiteX0" fmla="*/ 373436 w 396296"/>
              <a:gd name="connsiteY0" fmla="*/ 0 h 457200"/>
              <a:gd name="connsiteX1" fmla="*/ 56 w 396296"/>
              <a:gd name="connsiteY1" fmla="*/ 137160 h 457200"/>
              <a:gd name="connsiteX2" fmla="*/ 396296 w 396296"/>
              <a:gd name="connsiteY2" fmla="*/ 45720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6296" h="457200">
                <a:moveTo>
                  <a:pt x="373436" y="0"/>
                </a:moveTo>
                <a:cubicBezTo>
                  <a:pt x="184841" y="30480"/>
                  <a:pt x="-3754" y="60960"/>
                  <a:pt x="56" y="137160"/>
                </a:cubicBezTo>
                <a:cubicBezTo>
                  <a:pt x="3866" y="213360"/>
                  <a:pt x="200081" y="335280"/>
                  <a:pt x="396296" y="457200"/>
                </a:cubicBezTo>
              </a:path>
            </a:pathLst>
          </a:custGeom>
          <a:noFill/>
          <a:ln w="28575"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手繪多邊形 9"/>
          <p:cNvSpPr/>
          <p:nvPr/>
        </p:nvSpPr>
        <p:spPr>
          <a:xfrm>
            <a:off x="1715589" y="2321366"/>
            <a:ext cx="973620" cy="875010"/>
          </a:xfrm>
          <a:custGeom>
            <a:avLst/>
            <a:gdLst>
              <a:gd name="connsiteX0" fmla="*/ 373436 w 396296"/>
              <a:gd name="connsiteY0" fmla="*/ 0 h 457200"/>
              <a:gd name="connsiteX1" fmla="*/ 56 w 396296"/>
              <a:gd name="connsiteY1" fmla="*/ 137160 h 457200"/>
              <a:gd name="connsiteX2" fmla="*/ 396296 w 396296"/>
              <a:gd name="connsiteY2" fmla="*/ 45720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6296" h="457200">
                <a:moveTo>
                  <a:pt x="373436" y="0"/>
                </a:moveTo>
                <a:cubicBezTo>
                  <a:pt x="184841" y="30480"/>
                  <a:pt x="-3754" y="60960"/>
                  <a:pt x="56" y="137160"/>
                </a:cubicBezTo>
                <a:cubicBezTo>
                  <a:pt x="3866" y="213360"/>
                  <a:pt x="200081" y="335280"/>
                  <a:pt x="396296" y="457200"/>
                </a:cubicBezTo>
              </a:path>
            </a:pathLst>
          </a:custGeom>
          <a:noFill/>
          <a:ln w="28575"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手繪多邊形 10"/>
          <p:cNvSpPr/>
          <p:nvPr/>
        </p:nvSpPr>
        <p:spPr>
          <a:xfrm>
            <a:off x="1023257" y="2321366"/>
            <a:ext cx="1642438" cy="1351144"/>
          </a:xfrm>
          <a:custGeom>
            <a:avLst/>
            <a:gdLst>
              <a:gd name="connsiteX0" fmla="*/ 373436 w 396296"/>
              <a:gd name="connsiteY0" fmla="*/ 0 h 457200"/>
              <a:gd name="connsiteX1" fmla="*/ 56 w 396296"/>
              <a:gd name="connsiteY1" fmla="*/ 137160 h 457200"/>
              <a:gd name="connsiteX2" fmla="*/ 396296 w 396296"/>
              <a:gd name="connsiteY2" fmla="*/ 45720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6296" h="457200">
                <a:moveTo>
                  <a:pt x="373436" y="0"/>
                </a:moveTo>
                <a:cubicBezTo>
                  <a:pt x="184841" y="30480"/>
                  <a:pt x="-3754" y="60960"/>
                  <a:pt x="56" y="137160"/>
                </a:cubicBezTo>
                <a:cubicBezTo>
                  <a:pt x="3866" y="213360"/>
                  <a:pt x="200081" y="335280"/>
                  <a:pt x="396296" y="457200"/>
                </a:cubicBezTo>
              </a:path>
            </a:pathLst>
          </a:custGeom>
          <a:noFill/>
          <a:ln w="28575"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向下箭號 11"/>
          <p:cNvSpPr/>
          <p:nvPr/>
        </p:nvSpPr>
        <p:spPr>
          <a:xfrm>
            <a:off x="4180114" y="3887813"/>
            <a:ext cx="1074057" cy="36487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33187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 animBg="1"/>
      <p:bldP spid="10" grpId="0" animBg="1"/>
      <p:bldP spid="11" grpId="0" animBg="1"/>
      <p:bldP spid="1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Example 1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Picture 40" descr="latex-image-1.pd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2123" y="2128951"/>
            <a:ext cx="4334263" cy="1632385"/>
          </a:xfrm>
          <a:prstGeom prst="rect">
            <a:avLst/>
          </a:prstGeom>
        </p:spPr>
      </p:pic>
      <p:pic>
        <p:nvPicPr>
          <p:cNvPr id="5" name="Picture 18" descr="latex-image-1.pdf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7637" y="230190"/>
            <a:ext cx="4479958" cy="1460499"/>
          </a:xfrm>
          <a:prstGeom prst="rect">
            <a:avLst/>
          </a:prstGeom>
        </p:spPr>
      </p:pic>
      <p:pic>
        <p:nvPicPr>
          <p:cNvPr id="7" name="Picture 43" descr="latex-image-1.pdf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2123" y="4550029"/>
            <a:ext cx="4319790" cy="1626934"/>
          </a:xfrm>
          <a:prstGeom prst="rect">
            <a:avLst/>
          </a:prstGeom>
        </p:spPr>
      </p:pic>
      <p:sp>
        <p:nvSpPr>
          <p:cNvPr id="8" name="向下箭號 7"/>
          <p:cNvSpPr/>
          <p:nvPr/>
        </p:nvSpPr>
        <p:spPr>
          <a:xfrm>
            <a:off x="4180114" y="3887813"/>
            <a:ext cx="1074057" cy="36487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手繪多邊形 8"/>
          <p:cNvSpPr/>
          <p:nvPr/>
        </p:nvSpPr>
        <p:spPr>
          <a:xfrm>
            <a:off x="2205827" y="2669902"/>
            <a:ext cx="396296" cy="457200"/>
          </a:xfrm>
          <a:custGeom>
            <a:avLst/>
            <a:gdLst>
              <a:gd name="connsiteX0" fmla="*/ 373436 w 396296"/>
              <a:gd name="connsiteY0" fmla="*/ 0 h 457200"/>
              <a:gd name="connsiteX1" fmla="*/ 56 w 396296"/>
              <a:gd name="connsiteY1" fmla="*/ 137160 h 457200"/>
              <a:gd name="connsiteX2" fmla="*/ 396296 w 396296"/>
              <a:gd name="connsiteY2" fmla="*/ 45720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6296" h="457200">
                <a:moveTo>
                  <a:pt x="373436" y="0"/>
                </a:moveTo>
                <a:cubicBezTo>
                  <a:pt x="184841" y="30480"/>
                  <a:pt x="-3754" y="60960"/>
                  <a:pt x="56" y="137160"/>
                </a:cubicBezTo>
                <a:cubicBezTo>
                  <a:pt x="3866" y="213360"/>
                  <a:pt x="200081" y="335280"/>
                  <a:pt x="396296" y="457200"/>
                </a:cubicBezTo>
              </a:path>
            </a:pathLst>
          </a:custGeom>
          <a:noFill/>
          <a:ln w="28575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2778222" y="2520448"/>
            <a:ext cx="3982065" cy="337008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2778222" y="2919253"/>
            <a:ext cx="3982065" cy="342400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2778222" y="5363496"/>
            <a:ext cx="3982065" cy="337008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/>
          <p:cNvSpPr/>
          <p:nvPr/>
        </p:nvSpPr>
        <p:spPr>
          <a:xfrm>
            <a:off x="2770985" y="4934525"/>
            <a:ext cx="3982065" cy="342400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22906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Example 1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Picture 18" descr="latex-image-1.pd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7637" y="230190"/>
            <a:ext cx="4479958" cy="1460499"/>
          </a:xfrm>
          <a:prstGeom prst="rect">
            <a:avLst/>
          </a:prstGeom>
        </p:spPr>
      </p:pic>
      <p:pic>
        <p:nvPicPr>
          <p:cNvPr id="5" name="Picture 43" descr="latex-image-1.pdf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2105" y="2146042"/>
            <a:ext cx="4319790" cy="1626934"/>
          </a:xfrm>
          <a:prstGeom prst="rect">
            <a:avLst/>
          </a:prstGeom>
        </p:spPr>
      </p:pic>
      <p:sp>
        <p:nvSpPr>
          <p:cNvPr id="6" name="向下箭號 5"/>
          <p:cNvSpPr/>
          <p:nvPr/>
        </p:nvSpPr>
        <p:spPr>
          <a:xfrm>
            <a:off x="3914643" y="3907912"/>
            <a:ext cx="1074057" cy="36487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1499615" y="2728676"/>
            <a:ext cx="5161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-1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8" name="手繪多邊形 7"/>
          <p:cNvSpPr/>
          <p:nvPr/>
        </p:nvSpPr>
        <p:spPr>
          <a:xfrm>
            <a:off x="2015809" y="2684794"/>
            <a:ext cx="396296" cy="820405"/>
          </a:xfrm>
          <a:custGeom>
            <a:avLst/>
            <a:gdLst>
              <a:gd name="connsiteX0" fmla="*/ 373436 w 396296"/>
              <a:gd name="connsiteY0" fmla="*/ 0 h 457200"/>
              <a:gd name="connsiteX1" fmla="*/ 56 w 396296"/>
              <a:gd name="connsiteY1" fmla="*/ 137160 h 457200"/>
              <a:gd name="connsiteX2" fmla="*/ 396296 w 396296"/>
              <a:gd name="connsiteY2" fmla="*/ 45720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6296" h="457200">
                <a:moveTo>
                  <a:pt x="373436" y="0"/>
                </a:moveTo>
                <a:cubicBezTo>
                  <a:pt x="184841" y="30480"/>
                  <a:pt x="-3754" y="60960"/>
                  <a:pt x="56" y="137160"/>
                </a:cubicBezTo>
                <a:cubicBezTo>
                  <a:pt x="3866" y="213360"/>
                  <a:pt x="200081" y="335280"/>
                  <a:pt x="396296" y="457200"/>
                </a:cubicBezTo>
              </a:path>
            </a:pathLst>
          </a:custGeom>
          <a:noFill/>
          <a:ln w="28575"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59807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Example 1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Picture 18" descr="latex-image-1.pd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7637" y="230190"/>
            <a:ext cx="4479958" cy="1460499"/>
          </a:xfrm>
          <a:prstGeom prst="rect">
            <a:avLst/>
          </a:prstGeom>
        </p:spPr>
      </p:pic>
      <p:pic>
        <p:nvPicPr>
          <p:cNvPr id="5" name="Picture 41" descr="latex-image-1.pdf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9948" y="2165198"/>
            <a:ext cx="4284103" cy="1613493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1499615" y="2984643"/>
            <a:ext cx="5161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-2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7" name="手繪多邊形 6"/>
          <p:cNvSpPr/>
          <p:nvPr/>
        </p:nvSpPr>
        <p:spPr>
          <a:xfrm>
            <a:off x="2015809" y="3098800"/>
            <a:ext cx="396296" cy="406399"/>
          </a:xfrm>
          <a:custGeom>
            <a:avLst/>
            <a:gdLst>
              <a:gd name="connsiteX0" fmla="*/ 373436 w 396296"/>
              <a:gd name="connsiteY0" fmla="*/ 0 h 457200"/>
              <a:gd name="connsiteX1" fmla="*/ 56 w 396296"/>
              <a:gd name="connsiteY1" fmla="*/ 137160 h 457200"/>
              <a:gd name="connsiteX2" fmla="*/ 396296 w 396296"/>
              <a:gd name="connsiteY2" fmla="*/ 45720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6296" h="457200">
                <a:moveTo>
                  <a:pt x="373436" y="0"/>
                </a:moveTo>
                <a:cubicBezTo>
                  <a:pt x="184841" y="30480"/>
                  <a:pt x="-3754" y="60960"/>
                  <a:pt x="56" y="137160"/>
                </a:cubicBezTo>
                <a:cubicBezTo>
                  <a:pt x="3866" y="213360"/>
                  <a:pt x="200081" y="335280"/>
                  <a:pt x="396296" y="457200"/>
                </a:cubicBezTo>
              </a:path>
            </a:pathLst>
          </a:custGeom>
          <a:noFill/>
          <a:ln w="28575"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向下箭號 7"/>
          <p:cNvSpPr/>
          <p:nvPr/>
        </p:nvSpPr>
        <p:spPr>
          <a:xfrm>
            <a:off x="3914643" y="3907912"/>
            <a:ext cx="1074057" cy="36487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64649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Example 1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Picture 18" descr="latex-image-1.pd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7637" y="230190"/>
            <a:ext cx="4479958" cy="1460499"/>
          </a:xfrm>
          <a:prstGeom prst="rect">
            <a:avLst/>
          </a:prstGeom>
        </p:spPr>
      </p:pic>
      <p:pic>
        <p:nvPicPr>
          <p:cNvPr id="5" name="Picture 45" descr="latex-image-1.pdf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1026" y="2164777"/>
            <a:ext cx="4301947" cy="1620214"/>
          </a:xfrm>
          <a:prstGeom prst="rect">
            <a:avLst/>
          </a:prstGeom>
        </p:spPr>
      </p:pic>
      <p:sp>
        <p:nvSpPr>
          <p:cNvPr id="6" name="向下箭號 5"/>
          <p:cNvSpPr/>
          <p:nvPr/>
        </p:nvSpPr>
        <p:spPr>
          <a:xfrm>
            <a:off x="3914643" y="3907912"/>
            <a:ext cx="1074057" cy="36487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017402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Example 1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Picture 18" descr="latex-image-1.pd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7637" y="230190"/>
            <a:ext cx="4479958" cy="1460499"/>
          </a:xfrm>
          <a:prstGeom prst="rect">
            <a:avLst/>
          </a:prstGeom>
        </p:spPr>
      </p:pic>
      <p:pic>
        <p:nvPicPr>
          <p:cNvPr id="5" name="Picture 41" descr="latex-image-1.pdf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0623" y="2075285"/>
            <a:ext cx="4402753" cy="1765159"/>
          </a:xfrm>
          <a:prstGeom prst="rect">
            <a:avLst/>
          </a:prstGeom>
        </p:spPr>
      </p:pic>
      <p:sp>
        <p:nvSpPr>
          <p:cNvPr id="6" name="向下箭號 5"/>
          <p:cNvSpPr/>
          <p:nvPr/>
        </p:nvSpPr>
        <p:spPr>
          <a:xfrm>
            <a:off x="3914643" y="3907912"/>
            <a:ext cx="1074057" cy="36487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85584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Example 1</a:t>
            </a:r>
            <a:endParaRPr lang="zh-TW" altLang="en-US" dirty="0"/>
          </a:p>
        </p:txBody>
      </p:sp>
      <p:pic>
        <p:nvPicPr>
          <p:cNvPr id="4" name="Picture 42" descr="latex-image-1.pd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4848" y="481951"/>
            <a:ext cx="4030179" cy="1737455"/>
          </a:xfrm>
          <a:prstGeom prst="rect">
            <a:avLst/>
          </a:prstGeom>
        </p:spPr>
      </p:pic>
      <p:pic>
        <p:nvPicPr>
          <p:cNvPr id="5" name="Picture 46" descr="latex-image-1.pdf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864" y="3012420"/>
            <a:ext cx="3745136" cy="1111570"/>
          </a:xfrm>
          <a:prstGeom prst="rect">
            <a:avLst/>
          </a:prstGeom>
        </p:spPr>
      </p:pic>
      <p:pic>
        <p:nvPicPr>
          <p:cNvPr id="6" name="Picture 48" descr="latex-image-1.pdf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3380" y="2564432"/>
            <a:ext cx="2696331" cy="1857838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7371546" y="17369"/>
            <a:ext cx="2781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B050"/>
                </a:solidFill>
              </a:rPr>
              <a:t>b</a:t>
            </a:r>
            <a:endParaRPr lang="zh-TW" altLang="en-US" sz="2400" dirty="0">
              <a:solidFill>
                <a:srgbClr val="00B050"/>
              </a:solidFill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4218143" y="-643"/>
            <a:ext cx="475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x</a:t>
            </a:r>
            <a:r>
              <a:rPr lang="en-US" altLang="zh-TW" sz="2400" baseline="-25000" dirty="0">
                <a:solidFill>
                  <a:srgbClr val="FF0000"/>
                </a:solidFill>
              </a:rPr>
              <a:t>1</a:t>
            </a:r>
            <a:endParaRPr lang="zh-TW" altLang="en-US" sz="2400" baseline="-25000" dirty="0">
              <a:solidFill>
                <a:srgbClr val="FF0000"/>
              </a:solidFill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4779883" y="5965"/>
            <a:ext cx="475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x</a:t>
            </a:r>
            <a:r>
              <a:rPr lang="en-US" altLang="zh-TW" sz="2400" baseline="-25000" dirty="0">
                <a:solidFill>
                  <a:srgbClr val="FF0000"/>
                </a:solidFill>
              </a:rPr>
              <a:t>2</a:t>
            </a:r>
            <a:endParaRPr lang="zh-TW" altLang="en-US" sz="2400" baseline="-25000" dirty="0">
              <a:solidFill>
                <a:srgbClr val="FF0000"/>
              </a:solidFill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5250590" y="8234"/>
            <a:ext cx="475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x</a:t>
            </a:r>
            <a:r>
              <a:rPr lang="en-US" altLang="zh-TW" sz="2400" baseline="-25000" dirty="0">
                <a:solidFill>
                  <a:srgbClr val="FF0000"/>
                </a:solidFill>
              </a:rPr>
              <a:t>3</a:t>
            </a:r>
            <a:endParaRPr lang="zh-TW" altLang="en-US" sz="2400" baseline="-25000" dirty="0">
              <a:solidFill>
                <a:srgbClr val="FF0000"/>
              </a:solidFill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5802237" y="2401"/>
            <a:ext cx="475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x</a:t>
            </a:r>
            <a:r>
              <a:rPr lang="en-US" altLang="zh-TW" sz="2400" baseline="-25000" dirty="0">
                <a:solidFill>
                  <a:srgbClr val="FF0000"/>
                </a:solidFill>
              </a:rPr>
              <a:t>4</a:t>
            </a:r>
            <a:endParaRPr lang="zh-TW" altLang="en-US" sz="2400" baseline="-25000" dirty="0">
              <a:solidFill>
                <a:srgbClr val="FF0000"/>
              </a:solidFill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6450318" y="2401"/>
            <a:ext cx="475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x</a:t>
            </a:r>
            <a:r>
              <a:rPr lang="en-US" altLang="zh-TW" sz="2400" baseline="-25000" dirty="0">
                <a:solidFill>
                  <a:srgbClr val="FF0000"/>
                </a:solidFill>
              </a:rPr>
              <a:t>5</a:t>
            </a:r>
            <a:endParaRPr lang="zh-TW" altLang="en-US" sz="2400" baseline="-25000" dirty="0">
              <a:solidFill>
                <a:srgbClr val="FF0000"/>
              </a:solidFill>
            </a:endParaRPr>
          </a:p>
        </p:txBody>
      </p:sp>
      <p:sp>
        <p:nvSpPr>
          <p:cNvPr id="14" name="向右箭號 13"/>
          <p:cNvSpPr/>
          <p:nvPr/>
        </p:nvSpPr>
        <p:spPr>
          <a:xfrm rot="8333996">
            <a:off x="2970440" y="2132406"/>
            <a:ext cx="901700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向右箭號 14"/>
          <p:cNvSpPr/>
          <p:nvPr/>
        </p:nvSpPr>
        <p:spPr>
          <a:xfrm>
            <a:off x="4989516" y="3264751"/>
            <a:ext cx="725563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/>
              <p:cNvSpPr txBox="1"/>
              <p:nvPr/>
            </p:nvSpPr>
            <p:spPr>
              <a:xfrm>
                <a:off x="948407" y="4704221"/>
                <a:ext cx="587469" cy="16996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altLang="zh-TW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6" name="文字方塊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8407" y="4704221"/>
                <a:ext cx="587469" cy="169963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/>
              <p:cNvSpPr txBox="1"/>
              <p:nvPr/>
            </p:nvSpPr>
            <p:spPr>
              <a:xfrm>
                <a:off x="1638063" y="4669788"/>
                <a:ext cx="2586414" cy="17684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5−2</m:t>
                              </m:r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2−</m:t>
                              </m:r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7" name="文字方塊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8063" y="4669788"/>
                <a:ext cx="2586414" cy="1768497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/>
              <p:cNvSpPr txBox="1"/>
              <p:nvPr/>
            </p:nvSpPr>
            <p:spPr>
              <a:xfrm>
                <a:off x="4277754" y="4705631"/>
                <a:ext cx="1352614" cy="16982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8" name="文字方塊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7754" y="4705631"/>
                <a:ext cx="1352614" cy="1698222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/>
              <p:cNvSpPr txBox="1"/>
              <p:nvPr/>
            </p:nvSpPr>
            <p:spPr>
              <a:xfrm>
                <a:off x="5816747" y="4705631"/>
                <a:ext cx="1267142" cy="16982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9" name="文字方塊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6747" y="4705631"/>
                <a:ext cx="1267142" cy="1698222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字方塊 19"/>
              <p:cNvSpPr txBox="1"/>
              <p:nvPr/>
            </p:nvSpPr>
            <p:spPr>
              <a:xfrm>
                <a:off x="7371545" y="4669788"/>
                <a:ext cx="964045" cy="17033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−5</m:t>
                              </m:r>
                            </m:e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−3</m:t>
                              </m:r>
                            </m:e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0" name="文字方塊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1545" y="4669788"/>
                <a:ext cx="964045" cy="1703351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矩形 20"/>
          <p:cNvSpPr/>
          <p:nvPr/>
        </p:nvSpPr>
        <p:spPr>
          <a:xfrm>
            <a:off x="5992364" y="3721951"/>
            <a:ext cx="2853436" cy="3173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矩形 21"/>
          <p:cNvSpPr/>
          <p:nvPr/>
        </p:nvSpPr>
        <p:spPr>
          <a:xfrm>
            <a:off x="5933002" y="3338950"/>
            <a:ext cx="2853436" cy="3173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矩形 22"/>
          <p:cNvSpPr/>
          <p:nvPr/>
        </p:nvSpPr>
        <p:spPr>
          <a:xfrm>
            <a:off x="5781682" y="2563937"/>
            <a:ext cx="3064118" cy="3173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矩形 23"/>
          <p:cNvSpPr/>
          <p:nvPr/>
        </p:nvSpPr>
        <p:spPr>
          <a:xfrm>
            <a:off x="5839486" y="2932773"/>
            <a:ext cx="3064118" cy="3173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矩形 24"/>
          <p:cNvSpPr/>
          <p:nvPr/>
        </p:nvSpPr>
        <p:spPr>
          <a:xfrm>
            <a:off x="5816747" y="4104938"/>
            <a:ext cx="3064118" cy="3173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12527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/>
      <p:bldP spid="13" grpId="0"/>
      <p:bldP spid="14" grpId="0" animBg="1"/>
      <p:bldP spid="15" grpId="0" animBg="1"/>
      <p:bldP spid="16" grpId="0"/>
      <p:bldP spid="17" grpId="0"/>
      <p:bldP spid="18" grpId="0"/>
      <p:bldP spid="19" grpId="0"/>
      <p:bldP spid="20" grpId="0"/>
      <p:bldP spid="21" grpId="0" animBg="1"/>
      <p:bldP spid="22" grpId="0" animBg="1"/>
      <p:bldP spid="23" grpId="0" animBg="1"/>
      <p:bldP spid="24" grpId="0" animBg="1"/>
      <p:bldP spid="2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6" descr="latex-image-1.pdf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069" y="3168118"/>
            <a:ext cx="3745136" cy="111157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/>
              <p:cNvSpPr txBox="1"/>
              <p:nvPr/>
            </p:nvSpPr>
            <p:spPr>
              <a:xfrm>
                <a:off x="933893" y="291879"/>
                <a:ext cx="587469" cy="16996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altLang="zh-TW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893" y="291879"/>
                <a:ext cx="587469" cy="169963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/>
              <p:cNvSpPr txBox="1"/>
              <p:nvPr/>
            </p:nvSpPr>
            <p:spPr>
              <a:xfrm>
                <a:off x="1623549" y="257446"/>
                <a:ext cx="2586414" cy="17684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5−2</m:t>
                              </m:r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2−</m:t>
                              </m:r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9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3549" y="257446"/>
                <a:ext cx="2586414" cy="1768497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4263240" y="293289"/>
                <a:ext cx="1352614" cy="16982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3240" y="293289"/>
                <a:ext cx="1352614" cy="169822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/>
              <p:cNvSpPr txBox="1"/>
              <p:nvPr/>
            </p:nvSpPr>
            <p:spPr>
              <a:xfrm>
                <a:off x="5802233" y="293289"/>
                <a:ext cx="1267142" cy="16982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1" name="文字方塊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2233" y="293289"/>
                <a:ext cx="1267142" cy="1698222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/>
              <p:cNvSpPr txBox="1"/>
              <p:nvPr/>
            </p:nvSpPr>
            <p:spPr>
              <a:xfrm>
                <a:off x="7357031" y="257446"/>
                <a:ext cx="964045" cy="17033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−5</m:t>
                              </m:r>
                            </m:e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−3</m:t>
                              </m:r>
                            </m:e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2" name="文字方塊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7031" y="257446"/>
                <a:ext cx="964045" cy="1703351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48" descr="latex-image-1.pdf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4745" y="3125300"/>
            <a:ext cx="2696331" cy="1857838"/>
          </a:xfrm>
          <a:prstGeom prst="rect">
            <a:avLst/>
          </a:prstGeom>
        </p:spPr>
      </p:pic>
      <p:sp>
        <p:nvSpPr>
          <p:cNvPr id="19" name="向右箭號 18"/>
          <p:cNvSpPr/>
          <p:nvPr/>
        </p:nvSpPr>
        <p:spPr>
          <a:xfrm>
            <a:off x="4576765" y="3503880"/>
            <a:ext cx="725563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1" name="直線接點 20"/>
          <p:cNvCxnSpPr/>
          <p:nvPr/>
        </p:nvCxnSpPr>
        <p:spPr>
          <a:xfrm>
            <a:off x="5624745" y="3278413"/>
            <a:ext cx="283467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1"/>
              <p:cNvSpPr txBox="1"/>
              <p:nvPr/>
            </p:nvSpPr>
            <p:spPr>
              <a:xfrm>
                <a:off x="5515135" y="2351188"/>
                <a:ext cx="3108480" cy="7233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2" name="文字方塊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5135" y="2351188"/>
                <a:ext cx="3108480" cy="723340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字方塊 23"/>
              <p:cNvSpPr txBox="1"/>
              <p:nvPr/>
            </p:nvSpPr>
            <p:spPr>
              <a:xfrm>
                <a:off x="5596888" y="2048498"/>
                <a:ext cx="105932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𝑓𝑟𝑒𝑒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4" name="文字方塊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6888" y="2048498"/>
                <a:ext cx="1059328" cy="369332"/>
              </a:xfrm>
              <a:prstGeom prst="rect">
                <a:avLst/>
              </a:prstGeom>
              <a:blipFill rotWithShape="0">
                <a:blip r:embed="rId11"/>
                <a:stretch>
                  <a:fillRect l="-3448" r="-9770" b="-3442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字方塊 24"/>
              <p:cNvSpPr txBox="1"/>
              <p:nvPr/>
            </p:nvSpPr>
            <p:spPr>
              <a:xfrm>
                <a:off x="363065" y="5018668"/>
                <a:ext cx="587469" cy="16996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altLang="zh-TW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5" name="文字方塊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065" y="5018668"/>
                <a:ext cx="587469" cy="1699632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字方塊 25"/>
              <p:cNvSpPr txBox="1"/>
              <p:nvPr/>
            </p:nvSpPr>
            <p:spPr>
              <a:xfrm>
                <a:off x="955178" y="4983138"/>
                <a:ext cx="3631059" cy="17248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altLang="zh-TW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−5</m:t>
                              </m:r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/2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−1/2</m:t>
                              </m:r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+1/2</m:t>
                              </m:r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2−</m:t>
                              </m:r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6" name="文字方塊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178" y="4983138"/>
                <a:ext cx="3631059" cy="1724831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字方塊 27"/>
              <p:cNvSpPr txBox="1"/>
              <p:nvPr/>
            </p:nvSpPr>
            <p:spPr>
              <a:xfrm>
                <a:off x="4510423" y="5027045"/>
                <a:ext cx="1666097" cy="17077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/2</m:t>
                              </m:r>
                            </m:e>
                            <m:e>
                              <m: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8" name="文字方塊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0423" y="5027045"/>
                <a:ext cx="1666097" cy="1707712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字方塊 28"/>
              <p:cNvSpPr txBox="1"/>
              <p:nvPr/>
            </p:nvSpPr>
            <p:spPr>
              <a:xfrm>
                <a:off x="6176520" y="5027045"/>
                <a:ext cx="1358513" cy="17053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1/2</m:t>
                              </m:r>
                            </m:e>
                            <m:e>
                              <m: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9" name="文字方塊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6520" y="5027045"/>
                <a:ext cx="1358513" cy="1705339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字方塊 29"/>
              <p:cNvSpPr txBox="1"/>
              <p:nvPr/>
            </p:nvSpPr>
            <p:spPr>
              <a:xfrm>
                <a:off x="7678752" y="5025858"/>
                <a:ext cx="1284647" cy="17077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−5/2</m:t>
                              </m:r>
                            </m:e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−3</m:t>
                              </m:r>
                            </m:e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0" name="文字方塊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8752" y="5025858"/>
                <a:ext cx="1284647" cy="1707712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直線接點 30"/>
          <p:cNvCxnSpPr/>
          <p:nvPr/>
        </p:nvCxnSpPr>
        <p:spPr>
          <a:xfrm>
            <a:off x="5596888" y="3649516"/>
            <a:ext cx="1357057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字方塊 1"/>
          <p:cNvSpPr txBox="1"/>
          <p:nvPr/>
        </p:nvSpPr>
        <p:spPr>
          <a:xfrm>
            <a:off x="4510423" y="647456"/>
            <a:ext cx="4543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1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5939195" y="667237"/>
            <a:ext cx="4543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-1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23" name="文字方塊 22"/>
          <p:cNvSpPr txBox="1"/>
          <p:nvPr/>
        </p:nvSpPr>
        <p:spPr>
          <a:xfrm>
            <a:off x="4061393" y="257446"/>
            <a:ext cx="454347" cy="46166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-8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32" name="文字方塊 31"/>
          <p:cNvSpPr txBox="1"/>
          <p:nvPr/>
        </p:nvSpPr>
        <p:spPr>
          <a:xfrm>
            <a:off x="3131573" y="579466"/>
            <a:ext cx="499782" cy="507832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1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33" name="文字方塊 32"/>
          <p:cNvSpPr txBox="1"/>
          <p:nvPr/>
        </p:nvSpPr>
        <p:spPr>
          <a:xfrm>
            <a:off x="3413224" y="1271862"/>
            <a:ext cx="499782" cy="46166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3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34" name="文字方塊 33"/>
          <p:cNvSpPr txBox="1"/>
          <p:nvPr/>
        </p:nvSpPr>
        <p:spPr>
          <a:xfrm>
            <a:off x="3205012" y="1648903"/>
            <a:ext cx="499782" cy="46166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-1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35" name="文字方塊 34"/>
          <p:cNvSpPr txBox="1"/>
          <p:nvPr/>
        </p:nvSpPr>
        <p:spPr>
          <a:xfrm>
            <a:off x="6322506" y="5383888"/>
            <a:ext cx="4543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-1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36" name="文字方塊 35"/>
          <p:cNvSpPr txBox="1"/>
          <p:nvPr/>
        </p:nvSpPr>
        <p:spPr>
          <a:xfrm>
            <a:off x="4743884" y="5338608"/>
            <a:ext cx="4543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-8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37" name="文字方塊 36"/>
          <p:cNvSpPr txBox="1"/>
          <p:nvPr/>
        </p:nvSpPr>
        <p:spPr>
          <a:xfrm>
            <a:off x="3040867" y="4871362"/>
            <a:ext cx="4543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-8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38" name="文字方塊 37"/>
          <p:cNvSpPr txBox="1"/>
          <p:nvPr/>
        </p:nvSpPr>
        <p:spPr>
          <a:xfrm>
            <a:off x="4050933" y="4994630"/>
            <a:ext cx="4543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1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39" name="文字方塊 38"/>
          <p:cNvSpPr txBox="1"/>
          <p:nvPr/>
        </p:nvSpPr>
        <p:spPr>
          <a:xfrm>
            <a:off x="3281699" y="5977851"/>
            <a:ext cx="499782" cy="46166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3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40" name="文字方塊 39"/>
          <p:cNvSpPr txBox="1"/>
          <p:nvPr/>
        </p:nvSpPr>
        <p:spPr>
          <a:xfrm>
            <a:off x="3073487" y="6354892"/>
            <a:ext cx="499782" cy="46166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-1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5410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4" grpId="0"/>
      <p:bldP spid="25" grpId="0"/>
      <p:bldP spid="26" grpId="0"/>
      <p:bldP spid="28" grpId="0"/>
      <p:bldP spid="29" grpId="0"/>
      <p:bldP spid="30" grpId="0"/>
      <p:bldP spid="2" grpId="0"/>
      <p:bldP spid="20" grpId="0"/>
      <p:bldP spid="23" grpId="0"/>
      <p:bldP spid="32" grpId="0"/>
      <p:bldP spid="33" grpId="0"/>
      <p:bldP spid="34" grpId="0"/>
      <p:bldP spid="35" grpId="0"/>
      <p:bldP spid="36" grpId="0"/>
      <p:bldP spid="37" grpId="0"/>
      <p:bldP spid="38" grpId="0"/>
      <p:bldP spid="39" grpId="0"/>
      <p:bldP spid="4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九章算術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3074" name="Picture 2" descr="http://mercedespagoda.sakura.ne.jp/wp/wp-content/uploads/2015/08/89b797c7d2eaf5e3375de044f529068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4301" y="229688"/>
            <a:ext cx="4271584" cy="6398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123" y="1499134"/>
            <a:ext cx="2826934" cy="2382702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88033E28-FBF6-44B7-A3AA-5BC4E2255E8F}"/>
              </a:ext>
            </a:extLst>
          </p:cNvPr>
          <p:cNvSpPr/>
          <p:nvPr/>
        </p:nvSpPr>
        <p:spPr>
          <a:xfrm>
            <a:off x="14514" y="3959483"/>
            <a:ext cx="4572000" cy="286232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TW" altLang="en-US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置上禾三秉，中禾二秉，下禾一秉，實三十九斗，於右方。中、左禾列如右方。以右行上禾遍乘中行而以直除。又乘其次，亦以直除。然以中行中禾不盡者遍乘左行而以直除。左方下禾不盡者，上為法，下為實。實即下禾之實。求中禾，以法乘中行下實，而除下禾之實。餘如中禾秉數而一，即中禾之實。求上禾亦以法乘右行下實，而除下禾、中禾之實。餘如上禾秉數而一，即上禾之實。實皆如法，各得一斗。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537636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3747019" y="751517"/>
            <a:ext cx="1941322" cy="132709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3659378" y="751517"/>
                <a:ext cx="2116605" cy="26541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altLang="zh-TW" sz="2400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  <m:e>
                                            <m:r>
                                              <a:rPr lang="en-US" altLang="zh-TW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US" altLang="zh-TW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US" altLang="zh-TW" sz="2400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mr>
                                      </m:m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altLang="zh-TW" sz="2400" i="1"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altLang="zh-TW" sz="2400" i="1">
                                                <a:latin typeface="Cambria Math" panose="02040503050406030204" pitchFamily="18" charset="0"/>
                                              </a:rPr>
                                              <m:t>3</m:t>
                                            </m:r>
                                          </m:e>
                                          <m:e>
                                            <m:r>
                                              <a:rPr lang="en-US" altLang="zh-TW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US" altLang="zh-TW" sz="240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e>
                                          <m:e>
                                            <m:r>
                                              <a:rPr lang="en-US" altLang="zh-TW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altLang="zh-TW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US" altLang="zh-TW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US" altLang="zh-TW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US" altLang="zh-TW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</m:m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altLang="zh-TW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US" altLang="zh-TW" sz="2400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US" altLang="zh-TW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US" altLang="zh-TW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a:rPr lang="en-US" altLang="zh-TW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e>
                                          <m:e>
                                            <m:r>
                                              <a:rPr lang="en-US" altLang="zh-TW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US" altLang="zh-TW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US" altLang="zh-TW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e>
                                        </m:mr>
                                      </m:m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altLang="zh-TW" sz="2400" i="1"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altLang="zh-TW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6</m:t>
                                            </m:r>
                                          </m:e>
                                          <m:e>
                                            <m:r>
                                              <a:rPr lang="en-US" altLang="zh-TW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US" altLang="zh-TW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4</m:t>
                                            </m:r>
                                          </m:e>
                                          <m:e>
                                            <m:r>
                                              <a:rPr lang="en-US" altLang="zh-TW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altLang="zh-TW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US" altLang="zh-TW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US" altLang="zh-TW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US" altLang="zh-TW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</m:m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altLang="zh-TW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US" altLang="zh-TW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US" altLang="zh-TW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US" altLang="zh-TW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9378" y="751517"/>
                <a:ext cx="2116605" cy="265418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Example 2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Find the RREF of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/>
              <p:cNvSpPr txBox="1"/>
              <p:nvPr/>
            </p:nvSpPr>
            <p:spPr>
              <a:xfrm>
                <a:off x="415459" y="2486598"/>
                <a:ext cx="2765372" cy="13606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459" y="2486598"/>
                <a:ext cx="2765372" cy="136062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左右括弧 8"/>
          <p:cNvSpPr/>
          <p:nvPr/>
        </p:nvSpPr>
        <p:spPr>
          <a:xfrm>
            <a:off x="2986165" y="4226331"/>
            <a:ext cx="1485900" cy="2057289"/>
          </a:xfrm>
          <a:prstGeom prst="bracketPair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3545957" y="4430214"/>
                <a:ext cx="366319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3200" b="0" i="1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zh-TW" altLang="en-US" sz="3200" dirty="0"/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5957" y="4430214"/>
                <a:ext cx="366319" cy="492443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/>
              <p:cNvSpPr txBox="1"/>
              <p:nvPr/>
            </p:nvSpPr>
            <p:spPr>
              <a:xfrm>
                <a:off x="3432143" y="5534558"/>
                <a:ext cx="593945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32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zh-TW" sz="3200" b="0" i="1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zh-TW" altLang="en-US" sz="3200" dirty="0"/>
              </a:p>
            </p:txBody>
          </p:sp>
        </mc:Choice>
        <mc:Fallback xmlns="">
          <p:sp>
            <p:nvSpPr>
              <p:cNvPr id="11" name="文字方塊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2143" y="5534558"/>
                <a:ext cx="593945" cy="492443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弧形向右箭號 11"/>
          <p:cNvSpPr/>
          <p:nvPr/>
        </p:nvSpPr>
        <p:spPr>
          <a:xfrm>
            <a:off x="2248088" y="4579995"/>
            <a:ext cx="584200" cy="1447006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/>
              <p:cNvSpPr txBox="1"/>
              <p:nvPr/>
            </p:nvSpPr>
            <p:spPr>
              <a:xfrm>
                <a:off x="938277" y="5103671"/>
                <a:ext cx="118250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−2</m:t>
                          </m:r>
                        </m:e>
                      </m:d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3" name="文字方塊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277" y="5103671"/>
                <a:ext cx="1182503" cy="430887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/>
              <p:cNvSpPr txBox="1"/>
              <p:nvPr/>
            </p:nvSpPr>
            <p:spPr>
              <a:xfrm>
                <a:off x="6486386" y="751517"/>
                <a:ext cx="2116605" cy="26541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altLang="zh-TW" sz="2400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  <m:e>
                                            <m:r>
                                              <a:rPr lang="en-US" altLang="zh-TW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US" altLang="zh-TW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US" altLang="zh-TW" sz="2400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mr>
                                      </m:m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altLang="zh-TW" sz="2400" i="1"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altLang="zh-TW" sz="2400" i="1">
                                                <a:latin typeface="Cambria Math" panose="02040503050406030204" pitchFamily="18" charset="0"/>
                                              </a:rPr>
                                              <m:t>3</m:t>
                                            </m:r>
                                          </m:e>
                                          <m:e>
                                            <m:r>
                                              <a:rPr lang="en-US" altLang="zh-TW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US" altLang="zh-TW" sz="240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e>
                                          <m:e>
                                            <m:r>
                                              <a:rPr lang="en-US" altLang="zh-TW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altLang="zh-TW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US" altLang="zh-TW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US" altLang="zh-TW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US" altLang="zh-TW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</m:m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altLang="zh-TW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US" altLang="zh-TW" sz="2400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US" altLang="zh-TW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US" altLang="zh-TW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a:rPr lang="en-US" altLang="zh-TW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US" altLang="zh-TW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US" altLang="zh-TW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US" altLang="zh-TW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</m:m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a:rPr lang="en-US" altLang="zh-TW" sz="240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US" altLang="zh-TW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US" altLang="zh-TW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US" altLang="zh-TW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altLang="zh-TW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US" altLang="zh-TW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US" altLang="zh-TW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US" altLang="zh-TW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</m:m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altLang="zh-TW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US" altLang="zh-TW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US" altLang="zh-TW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US" altLang="zh-TW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4" name="文字方塊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6386" y="751517"/>
                <a:ext cx="2116605" cy="2654188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向右箭號 14"/>
          <p:cNvSpPr/>
          <p:nvPr/>
        </p:nvSpPr>
        <p:spPr>
          <a:xfrm>
            <a:off x="5021943" y="4922657"/>
            <a:ext cx="774700" cy="61190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左右括弧 15"/>
          <p:cNvSpPr/>
          <p:nvPr/>
        </p:nvSpPr>
        <p:spPr>
          <a:xfrm>
            <a:off x="6248164" y="4201614"/>
            <a:ext cx="1485900" cy="2057289"/>
          </a:xfrm>
          <a:prstGeom prst="bracketPair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/>
              <p:cNvSpPr txBox="1"/>
              <p:nvPr/>
            </p:nvSpPr>
            <p:spPr>
              <a:xfrm>
                <a:off x="6807954" y="4436087"/>
                <a:ext cx="366319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3200" b="0" i="1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zh-TW" altLang="en-US" sz="3200" dirty="0"/>
              </a:p>
            </p:txBody>
          </p:sp>
        </mc:Choice>
        <mc:Fallback xmlns="">
          <p:sp>
            <p:nvSpPr>
              <p:cNvPr id="17" name="文字方塊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7954" y="4436087"/>
                <a:ext cx="366319" cy="492443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/>
              <p:cNvSpPr txBox="1"/>
              <p:nvPr/>
            </p:nvSpPr>
            <p:spPr>
              <a:xfrm>
                <a:off x="6779934" y="5489841"/>
                <a:ext cx="394339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3200" b="1" i="1" smtClean="0">
                          <a:latin typeface="Cambria Math" panose="02040503050406030204" pitchFamily="18" charset="0"/>
                        </a:rPr>
                        <m:t>𝑶</m:t>
                      </m:r>
                    </m:oMath>
                  </m:oMathPara>
                </a14:m>
                <a:endParaRPr lang="zh-TW" altLang="en-US" sz="3200" b="1" dirty="0"/>
              </a:p>
            </p:txBody>
          </p:sp>
        </mc:Choice>
        <mc:Fallback xmlns="">
          <p:sp>
            <p:nvSpPr>
              <p:cNvPr id="18" name="文字方塊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9934" y="5489841"/>
                <a:ext cx="394339" cy="492443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71880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/>
      <p:bldP spid="8" grpId="0"/>
      <p:bldP spid="9" grpId="0" animBg="1"/>
      <p:bldP spid="10" grpId="0"/>
      <p:bldP spid="11" grpId="0"/>
      <p:bldP spid="12" grpId="0" animBg="1"/>
      <p:bldP spid="13" grpId="0"/>
      <p:bldP spid="14" grpId="0"/>
      <p:bldP spid="15" grpId="0" animBg="1"/>
      <p:bldP spid="16" grpId="0" animBg="1"/>
      <p:bldP spid="17" grpId="0"/>
      <p:bldP spid="1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Example 3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Find the RREF of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/>
              <p:cNvSpPr txBox="1"/>
              <p:nvPr/>
            </p:nvSpPr>
            <p:spPr>
              <a:xfrm>
                <a:off x="5508159" y="1318198"/>
                <a:ext cx="2765372" cy="13606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" name="文字方塊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8159" y="1318198"/>
                <a:ext cx="2765372" cy="136062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/>
              <p:cNvSpPr txBox="1"/>
              <p:nvPr/>
            </p:nvSpPr>
            <p:spPr>
              <a:xfrm>
                <a:off x="3422642" y="1690689"/>
                <a:ext cx="1450269" cy="7156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TW" sz="2800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e>
                                <m:r>
                                  <a:rPr lang="en-US" altLang="zh-TW" sz="28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zh-TW" sz="2800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sz="2800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e>
                                <m:r>
                                  <a:rPr lang="en-US" altLang="zh-TW" sz="28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TW" sz="2800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2642" y="1690689"/>
                <a:ext cx="1450269" cy="71564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487105" y="3523038"/>
                <a:ext cx="1450269" cy="7156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TW" sz="2800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e>
                                <m:r>
                                  <a:rPr lang="en-US" altLang="zh-TW" sz="28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zh-TW" sz="2800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sz="2800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e>
                                <m:r>
                                  <a:rPr lang="en-US" altLang="zh-TW" sz="28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TW" sz="2800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105" y="3523038"/>
                <a:ext cx="1450269" cy="715645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2586548" y="3538196"/>
                <a:ext cx="1672189" cy="7184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TW" sz="2800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e>
                                <m:r>
                                  <a:rPr lang="en-US" altLang="zh-TW" sz="28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zh-TW" sz="2800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sz="2800" b="1" i="1" smtClean="0">
                                    <a:latin typeface="Cambria Math" panose="02040503050406030204" pitchFamily="18" charset="0"/>
                                  </a:rPr>
                                  <m:t>𝑶</m:t>
                                </m:r>
                              </m:e>
                              <m:e>
                                <m:r>
                                  <a:rPr lang="en-US" altLang="zh-TW" sz="2800" b="0" i="1" smtClean="0">
                                    <a:latin typeface="Cambria Math" panose="02040503050406030204" pitchFamily="18" charset="0"/>
                                  </a:rPr>
                                  <m:t>−3</m:t>
                                </m:r>
                                <m:r>
                                  <a:rPr lang="en-US" altLang="zh-TW" sz="2800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6548" y="3538196"/>
                <a:ext cx="1672189" cy="718466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/>
              <p:cNvSpPr txBox="1"/>
              <p:nvPr/>
            </p:nvSpPr>
            <p:spPr>
              <a:xfrm>
                <a:off x="651733" y="5101787"/>
                <a:ext cx="1672189" cy="7184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TW" sz="2800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e>
                                <m:r>
                                  <a:rPr lang="en-US" altLang="zh-TW" sz="2800" b="1" i="1">
                                    <a:latin typeface="Cambria Math" panose="02040503050406030204" pitchFamily="18" charset="0"/>
                                  </a:rPr>
                                  <m:t>𝑶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sz="2800" b="1" i="1" smtClean="0">
                                    <a:latin typeface="Cambria Math" panose="02040503050406030204" pitchFamily="18" charset="0"/>
                                  </a:rPr>
                                  <m:t>𝑶</m:t>
                                </m:r>
                              </m:e>
                              <m:e>
                                <m:r>
                                  <a:rPr lang="en-US" altLang="zh-TW" sz="2800" b="0" i="1" smtClean="0">
                                    <a:latin typeface="Cambria Math" panose="02040503050406030204" pitchFamily="18" charset="0"/>
                                  </a:rPr>
                                  <m:t>−3</m:t>
                                </m:r>
                                <m:r>
                                  <a:rPr lang="en-US" altLang="zh-TW" sz="2800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733" y="5101787"/>
                <a:ext cx="1672189" cy="718466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/>
              <p:cNvSpPr txBox="1"/>
              <p:nvPr/>
            </p:nvSpPr>
            <p:spPr>
              <a:xfrm>
                <a:off x="3035616" y="5101787"/>
                <a:ext cx="1228862" cy="7184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TW" sz="2800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e>
                                <m:r>
                                  <a:rPr lang="en-US" altLang="zh-TW" sz="2800" b="1" i="1">
                                    <a:latin typeface="Cambria Math" panose="02040503050406030204" pitchFamily="18" charset="0"/>
                                  </a:rPr>
                                  <m:t>𝑶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sz="2800" b="1" i="1" smtClean="0">
                                    <a:latin typeface="Cambria Math" panose="02040503050406030204" pitchFamily="18" charset="0"/>
                                  </a:rPr>
                                  <m:t>𝑶</m:t>
                                </m:r>
                              </m:e>
                              <m:e>
                                <m:r>
                                  <a:rPr lang="en-US" altLang="zh-TW" sz="2800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9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5616" y="5101787"/>
                <a:ext cx="1228862" cy="718466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4572000" y="3328340"/>
                <a:ext cx="4256613" cy="26223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altLang="zh-TW" sz="2400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  <m:e>
                                            <m:r>
                                              <a:rPr lang="en-US" altLang="zh-TW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US" altLang="zh-TW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US" altLang="zh-TW" sz="2400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mr>
                                      </m:m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altLang="zh-TW" sz="2400" i="1"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altLang="zh-TW" sz="2400" i="1">
                                                <a:latin typeface="Cambria Math" panose="02040503050406030204" pitchFamily="18" charset="0"/>
                                              </a:rPr>
                                              <m:t>3</m:t>
                                            </m:r>
                                          </m:e>
                                          <m:e>
                                            <m:r>
                                              <a:rPr lang="en-US" altLang="zh-TW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US" altLang="zh-TW" sz="240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e>
                                          <m:e>
                                            <m:r>
                                              <a:rPr lang="en-US" altLang="zh-TW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altLang="zh-TW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US" altLang="zh-TW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US" altLang="zh-TW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US" altLang="zh-TW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</m:m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altLang="zh-TW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US" altLang="zh-TW" sz="2400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US" altLang="zh-TW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US" altLang="zh-TW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a:rPr lang="en-US" altLang="zh-TW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US" altLang="zh-TW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US" altLang="zh-TW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US" altLang="zh-TW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</m:m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a:rPr lang="en-US" altLang="zh-TW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US" altLang="zh-TW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US" altLang="zh-TW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US" altLang="zh-TW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altLang="zh-TW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US" altLang="zh-TW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US" altLang="zh-TW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US" altLang="zh-TW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</m:m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altLang="zh-TW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US" altLang="zh-TW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US" altLang="zh-TW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US" altLang="zh-TW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a:rPr lang="en-US" altLang="zh-TW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US" altLang="zh-TW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US" altLang="zh-TW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US" altLang="zh-TW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</m:m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a:rPr lang="en-US" altLang="zh-TW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US" altLang="zh-TW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US" altLang="zh-TW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US" altLang="zh-TW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altLang="zh-TW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US" altLang="zh-TW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US" altLang="zh-TW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US" altLang="zh-TW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</m:m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altLang="zh-TW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US" altLang="zh-TW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US" altLang="zh-TW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US" altLang="zh-TW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altLang="zh-TW" sz="2400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  <m:e>
                                            <m:r>
                                              <a:rPr lang="en-US" altLang="zh-TW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US" altLang="zh-TW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US" altLang="zh-TW" sz="2400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mr>
                                      </m:m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altLang="zh-TW" sz="2400" i="1"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altLang="zh-TW" sz="2400" i="1">
                                                <a:latin typeface="Cambria Math" panose="02040503050406030204" pitchFamily="18" charset="0"/>
                                              </a:rPr>
                                              <m:t>3</m:t>
                                            </m:r>
                                          </m:e>
                                          <m:e>
                                            <m:r>
                                              <a:rPr lang="en-US" altLang="zh-TW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US" altLang="zh-TW" sz="240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e>
                                          <m:e>
                                            <m:r>
                                              <a:rPr lang="en-US" altLang="zh-TW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altLang="zh-TW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US" altLang="zh-TW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US" altLang="zh-TW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US" altLang="zh-TW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</m:m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altLang="zh-TW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US" altLang="zh-TW" sz="2400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US" altLang="zh-TW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US" altLang="zh-TW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3328340"/>
                <a:ext cx="4256613" cy="2622321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直線接點 11"/>
          <p:cNvCxnSpPr/>
          <p:nvPr/>
        </p:nvCxnSpPr>
        <p:spPr>
          <a:xfrm>
            <a:off x="4445000" y="4639500"/>
            <a:ext cx="45339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接點 12"/>
          <p:cNvCxnSpPr/>
          <p:nvPr/>
        </p:nvCxnSpPr>
        <p:spPr>
          <a:xfrm>
            <a:off x="6671443" y="3200400"/>
            <a:ext cx="0" cy="283191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/>
          <p:cNvCxnSpPr/>
          <p:nvPr/>
        </p:nvCxnSpPr>
        <p:spPr>
          <a:xfrm>
            <a:off x="2039697" y="3910129"/>
            <a:ext cx="530088" cy="0"/>
          </a:xfrm>
          <a:prstGeom prst="straightConnector1">
            <a:avLst/>
          </a:prstGeom>
          <a:ln w="762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/>
          <p:cNvCxnSpPr/>
          <p:nvPr/>
        </p:nvCxnSpPr>
        <p:spPr>
          <a:xfrm>
            <a:off x="2450922" y="5446505"/>
            <a:ext cx="530088" cy="0"/>
          </a:xfrm>
          <a:prstGeom prst="straightConnector1">
            <a:avLst/>
          </a:prstGeom>
          <a:ln w="762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/>
          <p:cNvCxnSpPr/>
          <p:nvPr/>
        </p:nvCxnSpPr>
        <p:spPr>
          <a:xfrm flipH="1">
            <a:off x="1611086" y="4273826"/>
            <a:ext cx="1369924" cy="770398"/>
          </a:xfrm>
          <a:prstGeom prst="straightConnector1">
            <a:avLst/>
          </a:prstGeom>
          <a:ln w="762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2326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  <p:bldP spid="10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Checking Independence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742391" y="2873194"/>
            <a:ext cx="7702550" cy="46166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altLang="zh-TW" sz="2400" dirty="0"/>
              <a:t>A set of n vectors </a:t>
            </a:r>
            <a:r>
              <a:rPr lang="en-US" altLang="zh-TW" sz="2400" dirty="0">
                <a:sym typeface="Symbol" pitchFamily="18" charset="2"/>
              </a:rPr>
              <a:t>{</a:t>
            </a:r>
            <a:r>
              <a:rPr lang="en-US" altLang="zh-TW" sz="2400" b="1" dirty="0"/>
              <a:t>a</a:t>
            </a:r>
            <a:r>
              <a:rPr lang="en-US" altLang="zh-TW" sz="2400" baseline="-25000" dirty="0">
                <a:sym typeface="Symbol" pitchFamily="18" charset="2"/>
              </a:rPr>
              <a:t>1</a:t>
            </a:r>
            <a:r>
              <a:rPr lang="en-US" altLang="zh-TW" sz="2400" dirty="0">
                <a:sym typeface="Symbol" pitchFamily="18" charset="2"/>
              </a:rPr>
              <a:t>, </a:t>
            </a:r>
            <a:r>
              <a:rPr lang="en-US" altLang="zh-TW" sz="2400" b="1" dirty="0">
                <a:sym typeface="Symbol" pitchFamily="18" charset="2"/>
              </a:rPr>
              <a:t>a</a:t>
            </a:r>
            <a:r>
              <a:rPr lang="en-US" altLang="zh-TW" sz="2400" i="1" baseline="-25000" dirty="0">
                <a:sym typeface="Symbol" pitchFamily="18" charset="2"/>
              </a:rPr>
              <a:t>2</a:t>
            </a:r>
            <a:r>
              <a:rPr lang="en-US" altLang="zh-TW" sz="2400" dirty="0">
                <a:sym typeface="Symbol" pitchFamily="18" charset="2"/>
              </a:rPr>
              <a:t>, , </a:t>
            </a:r>
            <a:r>
              <a:rPr lang="en-US" altLang="zh-TW" sz="2400" b="1" dirty="0">
                <a:sym typeface="Symbol" pitchFamily="18" charset="2"/>
              </a:rPr>
              <a:t>a</a:t>
            </a:r>
            <a:r>
              <a:rPr lang="en-US" altLang="zh-TW" sz="2400" i="1" baseline="-25000" dirty="0">
                <a:sym typeface="Symbol" pitchFamily="18" charset="2"/>
              </a:rPr>
              <a:t>n</a:t>
            </a:r>
            <a:r>
              <a:rPr lang="en-US" altLang="zh-TW" sz="2400" dirty="0">
                <a:sym typeface="Symbol" pitchFamily="18" charset="2"/>
              </a:rPr>
              <a:t>} </a:t>
            </a:r>
            <a:r>
              <a:rPr lang="en-US" altLang="zh-TW" sz="2400" dirty="0"/>
              <a:t>is linear dependent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742391" y="6278591"/>
                <a:ext cx="4113702" cy="369332"/>
              </a:xfrm>
              <a:prstGeom prst="rect">
                <a:avLst/>
              </a:prstGeom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240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TW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2400" b="1" i="1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zh-TW" altLang="en-US" sz="2400" b="1" dirty="0"/>
                  <a:t> </a:t>
                </a:r>
                <a:r>
                  <a:rPr lang="en-US" altLang="zh-TW" sz="2400" dirty="0"/>
                  <a:t>have non-zero solution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391" y="6278591"/>
                <a:ext cx="4113702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22" descr="latex-image-1.pdf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299" y="1616997"/>
            <a:ext cx="4476559" cy="971509"/>
          </a:xfrm>
          <a:prstGeom prst="rect">
            <a:avLst/>
          </a:prstGeom>
        </p:spPr>
      </p:pic>
      <p:sp>
        <p:nvSpPr>
          <p:cNvPr id="10" name="文字方塊 9"/>
          <p:cNvSpPr txBox="1"/>
          <p:nvPr/>
        </p:nvSpPr>
        <p:spPr>
          <a:xfrm>
            <a:off x="5708514" y="1660539"/>
            <a:ext cx="26466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Linear independent or not?</a:t>
            </a:r>
            <a:endParaRPr lang="zh-TW" altLang="en-US" sz="2400" dirty="0"/>
          </a:p>
        </p:txBody>
      </p:sp>
      <p:sp>
        <p:nvSpPr>
          <p:cNvPr id="15" name="文字方塊 14"/>
          <p:cNvSpPr txBox="1"/>
          <p:nvPr/>
        </p:nvSpPr>
        <p:spPr>
          <a:xfrm>
            <a:off x="744553" y="3403962"/>
            <a:ext cx="7698227" cy="830997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400" dirty="0"/>
              <a:t>Given a vector set, </a:t>
            </a:r>
            <a:r>
              <a:rPr lang="en-US" altLang="zh-TW" sz="2400" dirty="0">
                <a:sym typeface="Symbol" pitchFamily="18" charset="2"/>
              </a:rPr>
              <a:t>{</a:t>
            </a:r>
            <a:r>
              <a:rPr lang="en-US" altLang="zh-TW" sz="2400" b="1" dirty="0"/>
              <a:t>a</a:t>
            </a:r>
            <a:r>
              <a:rPr lang="en-US" altLang="zh-TW" sz="2400" baseline="-25000" dirty="0">
                <a:sym typeface="Symbol" pitchFamily="18" charset="2"/>
              </a:rPr>
              <a:t>1</a:t>
            </a:r>
            <a:r>
              <a:rPr lang="en-US" altLang="zh-TW" sz="2400" dirty="0">
                <a:sym typeface="Symbol" pitchFamily="18" charset="2"/>
              </a:rPr>
              <a:t>, </a:t>
            </a:r>
            <a:r>
              <a:rPr lang="en-US" altLang="zh-TW" sz="2400" b="1" dirty="0">
                <a:sym typeface="Symbol" pitchFamily="18" charset="2"/>
              </a:rPr>
              <a:t>a</a:t>
            </a:r>
            <a:r>
              <a:rPr lang="en-US" altLang="zh-TW" sz="2400" i="1" baseline="-25000" dirty="0">
                <a:sym typeface="Symbol" pitchFamily="18" charset="2"/>
              </a:rPr>
              <a:t>2</a:t>
            </a:r>
            <a:r>
              <a:rPr lang="en-US" altLang="zh-TW" sz="2400" dirty="0">
                <a:sym typeface="Symbol" pitchFamily="18" charset="2"/>
              </a:rPr>
              <a:t>, , </a:t>
            </a:r>
            <a:r>
              <a:rPr lang="en-US" altLang="zh-TW" sz="2400" b="1" dirty="0">
                <a:sym typeface="Symbol" pitchFamily="18" charset="2"/>
              </a:rPr>
              <a:t>a</a:t>
            </a:r>
            <a:r>
              <a:rPr lang="en-US" altLang="zh-TW" sz="2400" i="1" baseline="-25000" dirty="0">
                <a:sym typeface="Symbol" pitchFamily="18" charset="2"/>
              </a:rPr>
              <a:t>n</a:t>
            </a:r>
            <a:r>
              <a:rPr lang="en-US" altLang="zh-TW" sz="2400" dirty="0">
                <a:sym typeface="Symbol" pitchFamily="18" charset="2"/>
              </a:rPr>
              <a:t>}, if there exists any </a:t>
            </a:r>
            <a:r>
              <a:rPr lang="en-US" altLang="zh-TW" sz="2400" b="1" dirty="0" err="1"/>
              <a:t>a</a:t>
            </a:r>
            <a:r>
              <a:rPr lang="en-US" altLang="zh-TW" sz="2400" i="1" baseline="-25000" dirty="0" err="1">
                <a:sym typeface="Symbol" pitchFamily="18" charset="2"/>
              </a:rPr>
              <a:t>i</a:t>
            </a:r>
            <a:r>
              <a:rPr lang="en-US" altLang="zh-TW" sz="2400" dirty="0">
                <a:sym typeface="Symbol" pitchFamily="18" charset="2"/>
              </a:rPr>
              <a:t> that is a linear combination of other vectors</a:t>
            </a:r>
            <a:r>
              <a:rPr lang="en-US" altLang="zh-TW" sz="2400" dirty="0"/>
              <a:t> </a:t>
            </a:r>
            <a:endParaRPr lang="zh-TW" altLang="en-US" sz="2400" dirty="0"/>
          </a:p>
        </p:txBody>
      </p:sp>
      <p:sp>
        <p:nvSpPr>
          <p:cNvPr id="16" name="文字方塊 15"/>
          <p:cNvSpPr txBox="1"/>
          <p:nvPr/>
        </p:nvSpPr>
        <p:spPr>
          <a:xfrm>
            <a:off x="744553" y="4750882"/>
            <a:ext cx="7698227" cy="1200329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400" dirty="0"/>
              <a:t>Given a vector set, </a:t>
            </a:r>
            <a:r>
              <a:rPr lang="en-US" altLang="zh-TW" sz="2400" dirty="0">
                <a:sym typeface="Symbol" pitchFamily="18" charset="2"/>
              </a:rPr>
              <a:t>{</a:t>
            </a:r>
            <a:r>
              <a:rPr lang="en-US" altLang="zh-TW" sz="2400" b="1" dirty="0"/>
              <a:t>a</a:t>
            </a:r>
            <a:r>
              <a:rPr lang="en-US" altLang="zh-TW" sz="2400" baseline="-25000" dirty="0">
                <a:sym typeface="Symbol" pitchFamily="18" charset="2"/>
              </a:rPr>
              <a:t>1</a:t>
            </a:r>
            <a:r>
              <a:rPr lang="en-US" altLang="zh-TW" sz="2400" dirty="0">
                <a:sym typeface="Symbol" pitchFamily="18" charset="2"/>
              </a:rPr>
              <a:t>, </a:t>
            </a:r>
            <a:r>
              <a:rPr lang="en-US" altLang="zh-TW" sz="2400" b="1" dirty="0"/>
              <a:t>a</a:t>
            </a:r>
            <a:r>
              <a:rPr lang="en-US" altLang="zh-TW" sz="2400" i="1" baseline="-25000" dirty="0">
                <a:sym typeface="Symbol" pitchFamily="18" charset="2"/>
              </a:rPr>
              <a:t>2</a:t>
            </a:r>
            <a:r>
              <a:rPr lang="en-US" altLang="zh-TW" sz="2400" dirty="0">
                <a:sym typeface="Symbol" pitchFamily="18" charset="2"/>
              </a:rPr>
              <a:t>, , </a:t>
            </a:r>
            <a:r>
              <a:rPr lang="en-US" altLang="zh-TW" sz="2400" b="1" dirty="0"/>
              <a:t>a</a:t>
            </a:r>
            <a:r>
              <a:rPr lang="en-US" altLang="zh-TW" sz="2400" i="1" baseline="-25000" dirty="0">
                <a:sym typeface="Symbol" pitchFamily="18" charset="2"/>
              </a:rPr>
              <a:t>n</a:t>
            </a:r>
            <a:r>
              <a:rPr lang="en-US" altLang="zh-TW" sz="2400" dirty="0">
                <a:sym typeface="Symbol" pitchFamily="18" charset="2"/>
              </a:rPr>
              <a:t>}, there exists scalars </a:t>
            </a:r>
            <a:r>
              <a:rPr lang="en-US" altLang="zh-TW" sz="2400" i="1" dirty="0">
                <a:sym typeface="Symbol" pitchFamily="18" charset="2"/>
              </a:rPr>
              <a:t>x</a:t>
            </a:r>
            <a:r>
              <a:rPr lang="en-US" altLang="zh-TW" sz="2400" baseline="-25000" dirty="0">
                <a:sym typeface="Symbol" pitchFamily="18" charset="2"/>
              </a:rPr>
              <a:t>1</a:t>
            </a:r>
            <a:r>
              <a:rPr lang="en-US" altLang="zh-TW" sz="2400" dirty="0">
                <a:sym typeface="Symbol" pitchFamily="18" charset="2"/>
              </a:rPr>
              <a:t>, </a:t>
            </a:r>
            <a:r>
              <a:rPr lang="en-US" altLang="zh-TW" sz="2400" i="1" dirty="0">
                <a:sym typeface="Symbol" pitchFamily="18" charset="2"/>
              </a:rPr>
              <a:t>x</a:t>
            </a:r>
            <a:r>
              <a:rPr lang="en-US" altLang="zh-TW" sz="2400" i="1" baseline="-25000" dirty="0">
                <a:sym typeface="Symbol" pitchFamily="18" charset="2"/>
              </a:rPr>
              <a:t>2</a:t>
            </a:r>
            <a:r>
              <a:rPr lang="en-US" altLang="zh-TW" sz="2400" dirty="0">
                <a:sym typeface="Symbol" pitchFamily="18" charset="2"/>
              </a:rPr>
              <a:t>, , </a:t>
            </a:r>
            <a:r>
              <a:rPr lang="en-US" altLang="zh-TW" sz="2400" i="1" dirty="0" err="1">
                <a:sym typeface="Symbol" pitchFamily="18" charset="2"/>
              </a:rPr>
              <a:t>x</a:t>
            </a:r>
            <a:r>
              <a:rPr lang="en-US" altLang="zh-TW" sz="2400" i="1" baseline="-25000" dirty="0" err="1">
                <a:sym typeface="Symbol" pitchFamily="18" charset="2"/>
              </a:rPr>
              <a:t>n</a:t>
            </a:r>
            <a:r>
              <a:rPr lang="en-US" altLang="zh-TW" sz="2400" dirty="0">
                <a:sym typeface="Symbol" pitchFamily="18" charset="2"/>
              </a:rPr>
              <a:t>, that are </a:t>
            </a:r>
            <a:r>
              <a:rPr lang="en-US" altLang="zh-TW" sz="2400" b="1" dirty="0">
                <a:solidFill>
                  <a:srgbClr val="FF0000"/>
                </a:solidFill>
                <a:sym typeface="Symbol" pitchFamily="18" charset="2"/>
              </a:rPr>
              <a:t>not all zero</a:t>
            </a:r>
            <a:r>
              <a:rPr lang="en-US" altLang="zh-TW" sz="2400" dirty="0">
                <a:sym typeface="Symbol" pitchFamily="18" charset="2"/>
              </a:rPr>
              <a:t>,  such that </a:t>
            </a:r>
            <a:r>
              <a:rPr lang="en-US" altLang="zh-TW" sz="2400" i="1" dirty="0">
                <a:sym typeface="Symbol" pitchFamily="18" charset="2"/>
              </a:rPr>
              <a:t>x</a:t>
            </a:r>
            <a:r>
              <a:rPr lang="en-US" altLang="zh-TW" sz="2400" baseline="-25000" dirty="0">
                <a:sym typeface="Symbol" pitchFamily="18" charset="2"/>
              </a:rPr>
              <a:t>1</a:t>
            </a:r>
            <a:r>
              <a:rPr lang="en-US" altLang="zh-TW" sz="2400" b="1" dirty="0"/>
              <a:t>a</a:t>
            </a:r>
            <a:r>
              <a:rPr lang="en-US" altLang="zh-TW" sz="2400" baseline="-25000" dirty="0">
                <a:sym typeface="Symbol" pitchFamily="18" charset="2"/>
              </a:rPr>
              <a:t>1</a:t>
            </a:r>
            <a:r>
              <a:rPr lang="en-US" altLang="zh-TW" sz="2400" dirty="0">
                <a:sym typeface="Symbol" pitchFamily="18" charset="2"/>
              </a:rPr>
              <a:t> + </a:t>
            </a:r>
            <a:r>
              <a:rPr lang="en-US" altLang="zh-TW" sz="2400" i="1" dirty="0">
                <a:sym typeface="Symbol" pitchFamily="18" charset="2"/>
              </a:rPr>
              <a:t>x</a:t>
            </a:r>
            <a:r>
              <a:rPr lang="en-US" altLang="zh-TW" sz="2400" i="1" baseline="-25000" dirty="0">
                <a:sym typeface="Symbol" pitchFamily="18" charset="2"/>
              </a:rPr>
              <a:t>2</a:t>
            </a:r>
            <a:r>
              <a:rPr lang="en-US" altLang="zh-TW" sz="2400" b="1" dirty="0"/>
              <a:t>a</a:t>
            </a:r>
            <a:r>
              <a:rPr lang="en-US" altLang="zh-TW" sz="2400" i="1" baseline="-25000" dirty="0">
                <a:sym typeface="Symbol" pitchFamily="18" charset="2"/>
              </a:rPr>
              <a:t>2</a:t>
            </a:r>
            <a:r>
              <a:rPr lang="en-US" altLang="zh-TW" sz="2400" baseline="-25000" dirty="0">
                <a:sym typeface="Symbol" pitchFamily="18" charset="2"/>
              </a:rPr>
              <a:t> </a:t>
            </a:r>
            <a:r>
              <a:rPr lang="en-US" altLang="zh-TW" sz="2400" dirty="0">
                <a:sym typeface="Symbol" pitchFamily="18" charset="2"/>
              </a:rPr>
              <a:t>+ </a:t>
            </a:r>
            <a:r>
              <a:rPr lang="en-US" altLang="zh-TW" sz="2400" dirty="0">
                <a:sym typeface="MT Extra" pitchFamily="18" charset="2"/>
              </a:rPr>
              <a:t> + </a:t>
            </a:r>
            <a:r>
              <a:rPr lang="en-US" altLang="zh-TW" sz="2400" i="1" dirty="0" err="1">
                <a:sym typeface="Symbol" pitchFamily="18" charset="2"/>
              </a:rPr>
              <a:t>x</a:t>
            </a:r>
            <a:r>
              <a:rPr lang="en-US" altLang="zh-TW" sz="2400" i="1" baseline="-25000" dirty="0" err="1">
                <a:sym typeface="Symbol" pitchFamily="18" charset="2"/>
              </a:rPr>
              <a:t>n</a:t>
            </a:r>
            <a:r>
              <a:rPr lang="en-US" altLang="zh-TW" sz="2400" b="1" dirty="0" err="1"/>
              <a:t>a</a:t>
            </a:r>
            <a:r>
              <a:rPr lang="en-US" altLang="zh-TW" sz="2400" i="1" baseline="-25000" dirty="0" err="1">
                <a:sym typeface="Symbol" pitchFamily="18" charset="2"/>
              </a:rPr>
              <a:t>n</a:t>
            </a:r>
            <a:r>
              <a:rPr lang="en-US" altLang="zh-TW" sz="2400" i="1" dirty="0">
                <a:sym typeface="Symbol" pitchFamily="18" charset="2"/>
              </a:rPr>
              <a:t> </a:t>
            </a:r>
            <a:r>
              <a:rPr lang="en-US" altLang="zh-TW" sz="2400" dirty="0">
                <a:sym typeface="Symbol" pitchFamily="18" charset="2"/>
              </a:rPr>
              <a:t>= </a:t>
            </a:r>
            <a:r>
              <a:rPr lang="en-US" altLang="zh-TW" sz="2400" b="1" dirty="0">
                <a:sym typeface="Symbol" pitchFamily="18" charset="2"/>
              </a:rPr>
              <a:t>0</a:t>
            </a:r>
            <a:r>
              <a:rPr lang="en-US" altLang="zh-TW" sz="2400" dirty="0">
                <a:sym typeface="Symbol" pitchFamily="18" charset="2"/>
              </a:rPr>
              <a:t>.</a:t>
            </a:r>
            <a:r>
              <a:rPr lang="en-US" altLang="zh-TW" sz="2400" dirty="0">
                <a:sym typeface="MT Extra" pitchFamily="18" charset="2"/>
              </a:rPr>
              <a:t>  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641B2DC2-C6F0-47D3-902E-5DB4627ED015}"/>
              </a:ext>
            </a:extLst>
          </p:cNvPr>
          <p:cNvSpPr txBox="1"/>
          <p:nvPr/>
        </p:nvSpPr>
        <p:spPr>
          <a:xfrm>
            <a:off x="3374796" y="4378465"/>
            <a:ext cx="1319753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matrix </a:t>
            </a:r>
            <a:r>
              <a:rPr lang="en-US" altLang="zh-TW" sz="2400" dirty="0">
                <a:solidFill>
                  <a:srgbClr val="0000FF"/>
                </a:solidFill>
              </a:rPr>
              <a:t>A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E74F11C6-6432-4BD1-A863-68F85B419144}"/>
              </a:ext>
            </a:extLst>
          </p:cNvPr>
          <p:cNvSpPr txBox="1"/>
          <p:nvPr/>
        </p:nvSpPr>
        <p:spPr>
          <a:xfrm>
            <a:off x="1470062" y="5572843"/>
            <a:ext cx="1216577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vector </a:t>
            </a:r>
            <a:r>
              <a:rPr lang="en-US" altLang="zh-TW" sz="2400" dirty="0">
                <a:solidFill>
                  <a:srgbClr val="FF0000"/>
                </a:solidFill>
              </a:rPr>
              <a:t>x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5F614536-C4FA-4A2A-BB09-5790DB4FD4E0}"/>
              </a:ext>
            </a:extLst>
          </p:cNvPr>
          <p:cNvCxnSpPr>
            <a:cxnSpLocks/>
          </p:cNvCxnSpPr>
          <p:nvPr/>
        </p:nvCxnSpPr>
        <p:spPr>
          <a:xfrm>
            <a:off x="3223432" y="5147034"/>
            <a:ext cx="165151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E98347E0-B546-4F4D-87A3-C9A25FD14E17}"/>
              </a:ext>
            </a:extLst>
          </p:cNvPr>
          <p:cNvCxnSpPr>
            <a:cxnSpLocks/>
          </p:cNvCxnSpPr>
          <p:nvPr/>
        </p:nvCxnSpPr>
        <p:spPr>
          <a:xfrm>
            <a:off x="7366435" y="5147034"/>
            <a:ext cx="82545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接點 17">
            <a:extLst>
              <a:ext uri="{FF2B5EF4-FFF2-40B4-BE49-F238E27FC236}">
                <a16:creationId xmlns:a16="http://schemas.microsoft.com/office/drawing/2014/main" id="{DD80F09D-7BAA-4118-AE6A-771483565279}"/>
              </a:ext>
            </a:extLst>
          </p:cNvPr>
          <p:cNvCxnSpPr>
            <a:cxnSpLocks/>
          </p:cNvCxnSpPr>
          <p:nvPr/>
        </p:nvCxnSpPr>
        <p:spPr>
          <a:xfrm>
            <a:off x="853565" y="5506824"/>
            <a:ext cx="70185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9565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15" grpId="0" animBg="1"/>
      <p:bldP spid="16" grpId="0" animBg="1"/>
      <p:bldP spid="3" grpId="0" animBg="1"/>
      <p:bldP spid="11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Checking Independence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/>
              <p:cNvSpPr txBox="1"/>
              <p:nvPr/>
            </p:nvSpPr>
            <p:spPr>
              <a:xfrm>
                <a:off x="4456277" y="3339774"/>
                <a:ext cx="2240550" cy="11394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TW" sz="2800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TW" sz="2800" b="0" i="1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altLang="zh-TW" sz="2800" b="0" i="1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TW" sz="2800" b="0" i="1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e>
                                      <m:r>
                                        <a:rPr lang="en-US" altLang="zh-TW" sz="2800" b="0" i="1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TW" sz="2800" b="0" i="1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altLang="zh-TW" sz="2800" b="0" i="1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TW" sz="28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TW" sz="2800" b="0" i="1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altLang="zh-TW" sz="2800" b="0" i="1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TW" sz="2800" b="0" i="1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e>
                                    <m:e>
                                      <m:r>
                                        <a:rPr lang="en-US" altLang="zh-TW" sz="2800" b="0" i="1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TW" sz="2800" b="0" i="1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altLang="zh-TW" sz="2800" b="0" i="1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sz="2800" b="1" dirty="0"/>
              </a:p>
            </p:txBody>
          </p:sp>
        </mc:Choice>
        <mc:Fallback xmlns="">
          <p:sp>
            <p:nvSpPr>
              <p:cNvPr id="12" name="文字方塊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6277" y="3339774"/>
                <a:ext cx="2240550" cy="113941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/>
              <p:cNvSpPr txBox="1"/>
              <p:nvPr/>
            </p:nvSpPr>
            <p:spPr>
              <a:xfrm>
                <a:off x="6682463" y="3099440"/>
                <a:ext cx="738792" cy="15874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TW" sz="28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TW" sz="28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28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8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TW" sz="28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28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8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TW" sz="28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TW" sz="28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28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8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TW" sz="28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28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8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sz="28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3" name="文字方塊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2463" y="3099440"/>
                <a:ext cx="738792" cy="158742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/>
              <p:cNvSpPr txBox="1"/>
              <p:nvPr/>
            </p:nvSpPr>
            <p:spPr>
              <a:xfrm>
                <a:off x="7421255" y="3323444"/>
                <a:ext cx="934487" cy="11394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TW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sz="28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文字方塊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1255" y="3323444"/>
                <a:ext cx="934487" cy="1139414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22" descr="latex-image-1.pdf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299" y="1616997"/>
            <a:ext cx="4476559" cy="971509"/>
          </a:xfrm>
          <a:prstGeom prst="rect">
            <a:avLst/>
          </a:prstGeom>
        </p:spPr>
      </p:pic>
      <p:pic>
        <p:nvPicPr>
          <p:cNvPr id="18" name="Picture 28" descr="latex-image-1.pdf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681" y="5203546"/>
            <a:ext cx="2525108" cy="1123981"/>
          </a:xfrm>
          <a:prstGeom prst="rect">
            <a:avLst/>
          </a:prstGeom>
        </p:spPr>
      </p:pic>
      <p:pic>
        <p:nvPicPr>
          <p:cNvPr id="19" name="Picture 24" descr="latex-image-1.pdf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4498" y="5222071"/>
            <a:ext cx="2725782" cy="1105456"/>
          </a:xfrm>
          <a:prstGeom prst="rect">
            <a:avLst/>
          </a:prstGeom>
        </p:spPr>
      </p:pic>
      <p:sp>
        <p:nvSpPr>
          <p:cNvPr id="20" name="向右箭號 19"/>
          <p:cNvSpPr/>
          <p:nvPr/>
        </p:nvSpPr>
        <p:spPr>
          <a:xfrm>
            <a:off x="3803618" y="5535313"/>
            <a:ext cx="1326650" cy="4789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文字方塊 20"/>
          <p:cNvSpPr txBox="1"/>
          <p:nvPr/>
        </p:nvSpPr>
        <p:spPr>
          <a:xfrm>
            <a:off x="3985046" y="5237013"/>
            <a:ext cx="9637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RREF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1"/>
              <p:cNvSpPr txBox="1"/>
              <p:nvPr/>
            </p:nvSpPr>
            <p:spPr>
              <a:xfrm>
                <a:off x="866052" y="3466523"/>
                <a:ext cx="3220829" cy="738664"/>
              </a:xfrm>
              <a:prstGeom prst="rect">
                <a:avLst/>
              </a:prstGeom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240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TW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2400" b="1" i="1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zh-TW" altLang="en-US" sz="2400" b="1" dirty="0"/>
                  <a:t> </a:t>
                </a:r>
                <a:r>
                  <a:rPr lang="en-US" altLang="zh-TW" sz="2400" dirty="0"/>
                  <a:t>have non-zero solution or not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22" name="文字方塊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052" y="3466523"/>
                <a:ext cx="3220829" cy="738664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群組 2"/>
          <p:cNvGrpSpPr/>
          <p:nvPr/>
        </p:nvGrpSpPr>
        <p:grpSpPr>
          <a:xfrm>
            <a:off x="1486102" y="2440728"/>
            <a:ext cx="4089848" cy="872916"/>
            <a:chOff x="1486102" y="2440728"/>
            <a:chExt cx="4089848" cy="872916"/>
          </a:xfrm>
        </p:grpSpPr>
        <p:sp>
          <p:nvSpPr>
            <p:cNvPr id="7" name="文字方塊 6"/>
            <p:cNvSpPr txBox="1"/>
            <p:nvPr/>
          </p:nvSpPr>
          <p:spPr>
            <a:xfrm>
              <a:off x="3098789" y="2851979"/>
              <a:ext cx="86447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b="1" dirty="0">
                  <a:solidFill>
                    <a:srgbClr val="0000FF"/>
                  </a:solidFill>
                </a:rPr>
                <a:t>A</a:t>
              </a:r>
              <a:endParaRPr lang="zh-TW" altLang="en-US" sz="2400" b="1" dirty="0">
                <a:solidFill>
                  <a:srgbClr val="0000FF"/>
                </a:solidFill>
              </a:endParaRPr>
            </a:p>
          </p:txBody>
        </p:sp>
        <p:sp>
          <p:nvSpPr>
            <p:cNvPr id="24" name="右大括弧 23"/>
            <p:cNvSpPr/>
            <p:nvPr/>
          </p:nvSpPr>
          <p:spPr>
            <a:xfrm rot="5400000">
              <a:off x="3327826" y="599004"/>
              <a:ext cx="406400" cy="4089848"/>
            </a:xfrm>
            <a:prstGeom prst="rightBrace">
              <a:avLst>
                <a:gd name="adj1" fmla="val 40476"/>
                <a:gd name="adj2" fmla="val 50000"/>
              </a:avLst>
            </a:prstGeom>
            <a:ln w="28575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5" name="文字方塊 24"/>
          <p:cNvSpPr txBox="1"/>
          <p:nvPr/>
        </p:nvSpPr>
        <p:spPr>
          <a:xfrm>
            <a:off x="1278510" y="4775348"/>
            <a:ext cx="475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x</a:t>
            </a:r>
            <a:r>
              <a:rPr lang="en-US" altLang="zh-TW" sz="2400" baseline="-25000" dirty="0">
                <a:solidFill>
                  <a:srgbClr val="FF0000"/>
                </a:solidFill>
              </a:rPr>
              <a:t>1</a:t>
            </a:r>
            <a:endParaRPr lang="zh-TW" altLang="en-US" sz="2400" baseline="-25000" dirty="0">
              <a:solidFill>
                <a:srgbClr val="FF0000"/>
              </a:solidFill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1753910" y="4779961"/>
            <a:ext cx="475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x</a:t>
            </a:r>
            <a:r>
              <a:rPr lang="en-US" altLang="zh-TW" sz="2400" baseline="-25000" dirty="0">
                <a:solidFill>
                  <a:srgbClr val="FF0000"/>
                </a:solidFill>
              </a:rPr>
              <a:t>2</a:t>
            </a:r>
            <a:endParaRPr lang="zh-TW" altLang="en-US" sz="2400" baseline="-25000" dirty="0">
              <a:solidFill>
                <a:srgbClr val="FF0000"/>
              </a:solidFill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2229310" y="4775348"/>
            <a:ext cx="475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x</a:t>
            </a:r>
            <a:r>
              <a:rPr lang="en-US" altLang="zh-TW" sz="2400" baseline="-25000" dirty="0">
                <a:solidFill>
                  <a:srgbClr val="FF0000"/>
                </a:solidFill>
              </a:rPr>
              <a:t>3</a:t>
            </a:r>
            <a:endParaRPr lang="zh-TW" altLang="en-US" sz="2400" baseline="-25000" dirty="0">
              <a:solidFill>
                <a:srgbClr val="FF0000"/>
              </a:solidFill>
            </a:endParaRPr>
          </a:p>
        </p:txBody>
      </p:sp>
      <p:sp>
        <p:nvSpPr>
          <p:cNvPr id="28" name="文字方塊 27"/>
          <p:cNvSpPr txBox="1"/>
          <p:nvPr/>
        </p:nvSpPr>
        <p:spPr>
          <a:xfrm>
            <a:off x="2648438" y="4792661"/>
            <a:ext cx="475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x</a:t>
            </a:r>
            <a:r>
              <a:rPr lang="en-US" altLang="zh-TW" sz="2400" baseline="-25000" dirty="0">
                <a:solidFill>
                  <a:srgbClr val="FF0000"/>
                </a:solidFill>
              </a:rPr>
              <a:t>4</a:t>
            </a:r>
            <a:endParaRPr lang="zh-TW" altLang="en-US" sz="2400" baseline="-25000" dirty="0">
              <a:solidFill>
                <a:srgbClr val="FF0000"/>
              </a:solidFill>
            </a:endParaRPr>
          </a:p>
        </p:txBody>
      </p:sp>
      <p:sp>
        <p:nvSpPr>
          <p:cNvPr id="29" name="文字方塊 28"/>
          <p:cNvSpPr txBox="1"/>
          <p:nvPr/>
        </p:nvSpPr>
        <p:spPr>
          <a:xfrm>
            <a:off x="5318534" y="4823150"/>
            <a:ext cx="475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x</a:t>
            </a:r>
            <a:r>
              <a:rPr lang="en-US" altLang="zh-TW" sz="2400" baseline="-25000" dirty="0">
                <a:solidFill>
                  <a:srgbClr val="FF0000"/>
                </a:solidFill>
              </a:rPr>
              <a:t>1</a:t>
            </a:r>
            <a:endParaRPr lang="zh-TW" altLang="en-US" sz="2400" baseline="-25000" dirty="0">
              <a:solidFill>
                <a:srgbClr val="FF0000"/>
              </a:solidFill>
            </a:endParaRPr>
          </a:p>
        </p:txBody>
      </p:sp>
      <p:sp>
        <p:nvSpPr>
          <p:cNvPr id="30" name="文字方塊 29"/>
          <p:cNvSpPr txBox="1"/>
          <p:nvPr/>
        </p:nvSpPr>
        <p:spPr>
          <a:xfrm>
            <a:off x="5801977" y="4823150"/>
            <a:ext cx="475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x</a:t>
            </a:r>
            <a:r>
              <a:rPr lang="en-US" altLang="zh-TW" sz="2400" baseline="-25000" dirty="0">
                <a:solidFill>
                  <a:srgbClr val="FF0000"/>
                </a:solidFill>
              </a:rPr>
              <a:t>2</a:t>
            </a:r>
            <a:endParaRPr lang="zh-TW" altLang="en-US" sz="2400" baseline="-25000" dirty="0">
              <a:solidFill>
                <a:srgbClr val="FF0000"/>
              </a:solidFill>
            </a:endParaRPr>
          </a:p>
        </p:txBody>
      </p:sp>
      <p:sp>
        <p:nvSpPr>
          <p:cNvPr id="31" name="文字方塊 30"/>
          <p:cNvSpPr txBox="1"/>
          <p:nvPr/>
        </p:nvSpPr>
        <p:spPr>
          <a:xfrm>
            <a:off x="6396707" y="4827763"/>
            <a:ext cx="475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x</a:t>
            </a:r>
            <a:r>
              <a:rPr lang="en-US" altLang="zh-TW" sz="2400" baseline="-25000" dirty="0">
                <a:solidFill>
                  <a:srgbClr val="FF0000"/>
                </a:solidFill>
              </a:rPr>
              <a:t>3</a:t>
            </a:r>
            <a:endParaRPr lang="zh-TW" altLang="en-US" sz="2400" baseline="-25000" dirty="0">
              <a:solidFill>
                <a:srgbClr val="FF0000"/>
              </a:solidFill>
            </a:endParaRPr>
          </a:p>
        </p:txBody>
      </p:sp>
      <p:sp>
        <p:nvSpPr>
          <p:cNvPr id="32" name="文字方塊 31"/>
          <p:cNvSpPr txBox="1"/>
          <p:nvPr/>
        </p:nvSpPr>
        <p:spPr>
          <a:xfrm>
            <a:off x="6905835" y="4824765"/>
            <a:ext cx="475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x</a:t>
            </a:r>
            <a:r>
              <a:rPr lang="en-US" altLang="zh-TW" sz="2400" baseline="-25000" dirty="0">
                <a:solidFill>
                  <a:srgbClr val="FF0000"/>
                </a:solidFill>
              </a:rPr>
              <a:t>4</a:t>
            </a:r>
            <a:endParaRPr lang="zh-TW" altLang="en-US" sz="2400" baseline="-25000" dirty="0">
              <a:solidFill>
                <a:srgbClr val="FF0000"/>
              </a:solidFill>
            </a:endParaRPr>
          </a:p>
        </p:txBody>
      </p:sp>
      <p:sp>
        <p:nvSpPr>
          <p:cNvPr id="33" name="文字方塊 32"/>
          <p:cNvSpPr txBox="1"/>
          <p:nvPr/>
        </p:nvSpPr>
        <p:spPr>
          <a:xfrm>
            <a:off x="5708514" y="1660539"/>
            <a:ext cx="26466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Linear independent or not?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845856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20" grpId="0" animBg="1"/>
      <p:bldP spid="21" grpId="0"/>
      <p:bldP spid="22" grpId="0" animBg="1"/>
      <p:bldP spid="25" grpId="0"/>
      <p:bldP spid="26" grpId="0"/>
      <p:bldP spid="27" grpId="0"/>
      <p:bldP spid="28" grpId="0"/>
      <p:bldP spid="29" grpId="0"/>
      <p:bldP spid="30" grpId="0"/>
      <p:bldP spid="31" grpId="0"/>
      <p:bldP spid="3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Checking Independence</a:t>
            </a:r>
            <a:endParaRPr lang="zh-TW" altLang="en-US" dirty="0"/>
          </a:p>
        </p:txBody>
      </p:sp>
      <p:pic>
        <p:nvPicPr>
          <p:cNvPr id="9" name="Picture 28" descr="latex-image-1.pd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052" y="1895452"/>
            <a:ext cx="2525108" cy="1123981"/>
          </a:xfrm>
          <a:prstGeom prst="rect">
            <a:avLst/>
          </a:prstGeom>
        </p:spPr>
      </p:pic>
      <p:pic>
        <p:nvPicPr>
          <p:cNvPr id="10" name="Picture 24" descr="latex-image-1.pdf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7869" y="1913977"/>
            <a:ext cx="2725782" cy="1105456"/>
          </a:xfrm>
          <a:prstGeom prst="rect">
            <a:avLst/>
          </a:prstGeom>
        </p:spPr>
      </p:pic>
      <p:sp>
        <p:nvSpPr>
          <p:cNvPr id="11" name="向右箭號 10"/>
          <p:cNvSpPr/>
          <p:nvPr/>
        </p:nvSpPr>
        <p:spPr>
          <a:xfrm>
            <a:off x="3926989" y="2227219"/>
            <a:ext cx="1326650" cy="4789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/>
          <p:cNvSpPr txBox="1"/>
          <p:nvPr/>
        </p:nvSpPr>
        <p:spPr>
          <a:xfrm>
            <a:off x="4108417" y="1928919"/>
            <a:ext cx="9637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RREF</a:t>
            </a:r>
            <a:endParaRPr lang="zh-TW" altLang="en-US" sz="2400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1401881" y="1467254"/>
            <a:ext cx="475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x</a:t>
            </a:r>
            <a:r>
              <a:rPr lang="en-US" altLang="zh-TW" sz="2400" baseline="-25000" dirty="0">
                <a:solidFill>
                  <a:srgbClr val="FF0000"/>
                </a:solidFill>
              </a:rPr>
              <a:t>1</a:t>
            </a:r>
            <a:endParaRPr lang="zh-TW" altLang="en-US" sz="2400" baseline="-25000" dirty="0">
              <a:solidFill>
                <a:srgbClr val="FF0000"/>
              </a:solidFill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1877281" y="1471867"/>
            <a:ext cx="475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x</a:t>
            </a:r>
            <a:r>
              <a:rPr lang="en-US" altLang="zh-TW" sz="2400" baseline="-25000" dirty="0">
                <a:solidFill>
                  <a:srgbClr val="FF0000"/>
                </a:solidFill>
              </a:rPr>
              <a:t>2</a:t>
            </a:r>
            <a:endParaRPr lang="zh-TW" altLang="en-US" sz="2400" baseline="-25000" dirty="0">
              <a:solidFill>
                <a:srgbClr val="FF0000"/>
              </a:solidFill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2352681" y="1467254"/>
            <a:ext cx="475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x</a:t>
            </a:r>
            <a:r>
              <a:rPr lang="en-US" altLang="zh-TW" sz="2400" baseline="-25000" dirty="0">
                <a:solidFill>
                  <a:srgbClr val="FF0000"/>
                </a:solidFill>
              </a:rPr>
              <a:t>3</a:t>
            </a:r>
            <a:endParaRPr lang="zh-TW" altLang="en-US" sz="2400" baseline="-25000" dirty="0">
              <a:solidFill>
                <a:srgbClr val="FF0000"/>
              </a:solidFill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2771809" y="1484567"/>
            <a:ext cx="475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x</a:t>
            </a:r>
            <a:r>
              <a:rPr lang="en-US" altLang="zh-TW" sz="2400" baseline="-25000" dirty="0">
                <a:solidFill>
                  <a:srgbClr val="FF0000"/>
                </a:solidFill>
              </a:rPr>
              <a:t>4</a:t>
            </a:r>
            <a:endParaRPr lang="zh-TW" altLang="en-US" sz="2400" baseline="-25000" dirty="0">
              <a:solidFill>
                <a:srgbClr val="FF0000"/>
              </a:solidFill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5441905" y="1515056"/>
            <a:ext cx="475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x</a:t>
            </a:r>
            <a:r>
              <a:rPr lang="en-US" altLang="zh-TW" sz="2400" baseline="-25000" dirty="0">
                <a:solidFill>
                  <a:srgbClr val="FF0000"/>
                </a:solidFill>
              </a:rPr>
              <a:t>1</a:t>
            </a:r>
            <a:endParaRPr lang="zh-TW" altLang="en-US" sz="2400" baseline="-25000" dirty="0">
              <a:solidFill>
                <a:srgbClr val="FF0000"/>
              </a:solidFill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5925348" y="1515056"/>
            <a:ext cx="475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x</a:t>
            </a:r>
            <a:r>
              <a:rPr lang="en-US" altLang="zh-TW" sz="2400" baseline="-25000" dirty="0">
                <a:solidFill>
                  <a:srgbClr val="FF0000"/>
                </a:solidFill>
              </a:rPr>
              <a:t>2</a:t>
            </a:r>
            <a:endParaRPr lang="zh-TW" altLang="en-US" sz="2400" baseline="-25000" dirty="0">
              <a:solidFill>
                <a:srgbClr val="FF0000"/>
              </a:solidFill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6520078" y="1519669"/>
            <a:ext cx="475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x</a:t>
            </a:r>
            <a:r>
              <a:rPr lang="en-US" altLang="zh-TW" sz="2400" baseline="-25000" dirty="0">
                <a:solidFill>
                  <a:srgbClr val="FF0000"/>
                </a:solidFill>
              </a:rPr>
              <a:t>3</a:t>
            </a:r>
            <a:endParaRPr lang="zh-TW" altLang="en-US" sz="2400" baseline="-25000" dirty="0">
              <a:solidFill>
                <a:srgbClr val="FF0000"/>
              </a:solidFill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7029206" y="1516671"/>
            <a:ext cx="475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x</a:t>
            </a:r>
            <a:r>
              <a:rPr lang="en-US" altLang="zh-TW" sz="2400" baseline="-25000" dirty="0">
                <a:solidFill>
                  <a:srgbClr val="FF0000"/>
                </a:solidFill>
              </a:rPr>
              <a:t>4</a:t>
            </a:r>
            <a:endParaRPr lang="zh-TW" altLang="en-US" sz="2400" baseline="-250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字方塊 20"/>
              <p:cNvSpPr txBox="1"/>
              <p:nvPr/>
            </p:nvSpPr>
            <p:spPr>
              <a:xfrm>
                <a:off x="1965203" y="3223942"/>
                <a:ext cx="177407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+2</m:t>
                      </m:r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1" name="文字方塊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5203" y="3223942"/>
                <a:ext cx="1774075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1718" r="-3780" b="-1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1"/>
              <p:cNvSpPr txBox="1"/>
              <p:nvPr/>
            </p:nvSpPr>
            <p:spPr>
              <a:xfrm>
                <a:off x="1965203" y="3654851"/>
                <a:ext cx="161127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2" name="文字方塊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5203" y="3654851"/>
                <a:ext cx="1611275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1887" r="-4151" b="-1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22"/>
              <p:cNvSpPr txBox="1"/>
              <p:nvPr/>
            </p:nvSpPr>
            <p:spPr>
              <a:xfrm>
                <a:off x="1965203" y="4573423"/>
                <a:ext cx="94211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3" name="文字方塊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5203" y="4573423"/>
                <a:ext cx="942117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3871" r="-7742"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向右箭號 23"/>
          <p:cNvSpPr/>
          <p:nvPr/>
        </p:nvSpPr>
        <p:spPr>
          <a:xfrm>
            <a:off x="3976811" y="3874056"/>
            <a:ext cx="1326650" cy="4789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字方塊 24"/>
              <p:cNvSpPr txBox="1"/>
              <p:nvPr/>
            </p:nvSpPr>
            <p:spPr>
              <a:xfrm>
                <a:off x="5577961" y="4620287"/>
                <a:ext cx="94211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5" name="文字方塊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7961" y="4620287"/>
                <a:ext cx="942117" cy="369332"/>
              </a:xfrm>
              <a:prstGeom prst="rect">
                <a:avLst/>
              </a:prstGeom>
              <a:blipFill rotWithShape="0">
                <a:blip r:embed="rId7"/>
                <a:stretch>
                  <a:fillRect l="-3871" r="-7742"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字方塊 25"/>
              <p:cNvSpPr txBox="1"/>
              <p:nvPr/>
            </p:nvSpPr>
            <p:spPr>
              <a:xfrm>
                <a:off x="5577961" y="3237713"/>
                <a:ext cx="14673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=−2</m:t>
                      </m:r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6" name="文字方塊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7961" y="3237713"/>
                <a:ext cx="1467325" cy="369332"/>
              </a:xfrm>
              <a:prstGeom prst="rect">
                <a:avLst/>
              </a:prstGeom>
              <a:blipFill rotWithShape="0">
                <a:blip r:embed="rId8"/>
                <a:stretch>
                  <a:fillRect l="-2075" r="-1660"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字方塊 26"/>
              <p:cNvSpPr txBox="1"/>
              <p:nvPr/>
            </p:nvSpPr>
            <p:spPr>
              <a:xfrm>
                <a:off x="5577961" y="3654851"/>
                <a:ext cx="107529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7" name="文字方塊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7961" y="3654851"/>
                <a:ext cx="1075294" cy="369332"/>
              </a:xfrm>
              <a:prstGeom prst="rect">
                <a:avLst/>
              </a:prstGeom>
              <a:blipFill rotWithShape="0">
                <a:blip r:embed="rId9"/>
                <a:stretch>
                  <a:fillRect l="-3409" r="-2841" b="-1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字方塊 27"/>
              <p:cNvSpPr txBox="1"/>
              <p:nvPr/>
            </p:nvSpPr>
            <p:spPr>
              <a:xfrm>
                <a:off x="5605409" y="4121202"/>
                <a:ext cx="138050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𝑖𝑠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𝑓𝑟𝑒𝑒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8" name="文字方塊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5409" y="4121202"/>
                <a:ext cx="1380506" cy="369332"/>
              </a:xfrm>
              <a:prstGeom prst="rect">
                <a:avLst/>
              </a:prstGeom>
              <a:blipFill rotWithShape="0">
                <a:blip r:embed="rId10"/>
                <a:stretch>
                  <a:fillRect l="-2655" r="-7080" b="-3442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字方塊 28"/>
              <p:cNvSpPr txBox="1"/>
              <p:nvPr/>
            </p:nvSpPr>
            <p:spPr>
              <a:xfrm>
                <a:off x="856575" y="5324831"/>
                <a:ext cx="631455" cy="13606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TW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TW" sz="24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TW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9" name="文字方塊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575" y="5324831"/>
                <a:ext cx="631455" cy="1360629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矩形 29"/>
              <p:cNvSpPr/>
              <p:nvPr/>
            </p:nvSpPr>
            <p:spPr>
              <a:xfrm>
                <a:off x="1535696" y="5261526"/>
                <a:ext cx="1529971" cy="145296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−2</m:t>
                                      </m:r>
                                      <m:sSub>
                                        <m:sSubPr>
                                          <m:ctrlPr>
                                            <a:rPr lang="en-US" altLang="zh-TW" sz="24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0" name="矩形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5696" y="5261526"/>
                <a:ext cx="1529971" cy="1452962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矩形 30"/>
              <p:cNvSpPr/>
              <p:nvPr/>
            </p:nvSpPr>
            <p:spPr>
              <a:xfrm>
                <a:off x="3056006" y="5755316"/>
                <a:ext cx="48282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1" name="矩形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6006" y="5755316"/>
                <a:ext cx="482824" cy="461665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矩形 31"/>
              <p:cNvSpPr/>
              <p:nvPr/>
            </p:nvSpPr>
            <p:spPr>
              <a:xfrm>
                <a:off x="3475134" y="5261526"/>
                <a:ext cx="1266565" cy="145296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−2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2" name="矩形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5134" y="5261526"/>
                <a:ext cx="1266565" cy="1452962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Text Box 11"/>
          <p:cNvSpPr txBox="1">
            <a:spLocks noChangeArrowheads="1"/>
          </p:cNvSpPr>
          <p:nvPr/>
        </p:nvSpPr>
        <p:spPr bwMode="auto">
          <a:xfrm>
            <a:off x="5119948" y="5261526"/>
            <a:ext cx="180049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9pPr>
          </a:lstStyle>
          <a:p>
            <a:r>
              <a:rPr lang="en-US" altLang="zh-TW" dirty="0"/>
              <a:t>setting </a:t>
            </a:r>
            <a:r>
              <a:rPr lang="en-US" altLang="zh-TW" i="1" dirty="0"/>
              <a:t>x</a:t>
            </a:r>
            <a:r>
              <a:rPr lang="en-US" altLang="zh-TW" baseline="-25000" dirty="0"/>
              <a:t>3</a:t>
            </a:r>
            <a:r>
              <a:rPr lang="en-US" altLang="zh-TW" dirty="0"/>
              <a:t> =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字方塊 33"/>
              <p:cNvSpPr txBox="1"/>
              <p:nvPr/>
            </p:nvSpPr>
            <p:spPr>
              <a:xfrm>
                <a:off x="6924327" y="5261526"/>
                <a:ext cx="1715791" cy="13606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TW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TW" sz="24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TW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  <m:t>−2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4" name="文字方塊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4327" y="5261526"/>
                <a:ext cx="1715791" cy="1360629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35008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3" grpId="0"/>
      <p:bldP spid="24" grpId="0" animBg="1"/>
      <p:bldP spid="25" grpId="0"/>
      <p:bldP spid="26" grpId="0"/>
      <p:bldP spid="27" grpId="0"/>
      <p:bldP spid="28" grpId="0"/>
      <p:bldP spid="29" grpId="0"/>
      <p:bldP spid="30" grpId="0"/>
      <p:bldP spid="31" grpId="0"/>
      <p:bldP spid="32" grpId="0"/>
      <p:bldP spid="33" grpId="0"/>
      <p:bldP spid="3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9144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AE39C95F-9D98-43B1-B8DB-7559DFC340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399" y="643467"/>
            <a:ext cx="8408193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zh-TW" altLang="en-US" sz="2800" kern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算法統宗</a:t>
            </a:r>
          </a:p>
        </p:txBody>
      </p:sp>
      <p:pic>
        <p:nvPicPr>
          <p:cNvPr id="7" name="圖片 3">
            <a:extLst>
              <a:ext uri="{FF2B5EF4-FFF2-40B4-BE49-F238E27FC236}">
                <a16:creationId xmlns:a16="http://schemas.microsoft.com/office/drawing/2014/main" id="{8EDA23A8-EE2C-4A6C-8F21-986005463D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2600" y="1725392"/>
            <a:ext cx="8178799" cy="4293868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956F4440-EB33-4599-BB70-D42E021A6D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95" y="1463002"/>
            <a:ext cx="9144000" cy="4818647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1A835C55-8DF2-4A49-B314-C9DE8F2D74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4514" y="1450970"/>
            <a:ext cx="9144000" cy="4830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216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5453222" y="3396342"/>
            <a:ext cx="2888959" cy="232228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900503" y="3396342"/>
            <a:ext cx="2888959" cy="232228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Equivalent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Two systems of linear equations are </a:t>
            </a:r>
            <a:r>
              <a:rPr kumimoji="1" lang="en-US" altLang="zh-TW" b="1" dirty="0">
                <a:solidFill>
                  <a:srgbClr val="FF0000"/>
                </a:solidFill>
              </a:rPr>
              <a:t>equivalent</a:t>
            </a:r>
            <a:r>
              <a:rPr kumimoji="1" lang="en-US" altLang="zh-TW" dirty="0"/>
              <a:t> if they have exactly </a:t>
            </a:r>
            <a:r>
              <a:rPr kumimoji="1" lang="en-US" altLang="zh-TW" b="1" dirty="0">
                <a:solidFill>
                  <a:srgbClr val="000090"/>
                </a:solidFill>
              </a:rPr>
              <a:t>the same solution set</a:t>
            </a:r>
            <a:r>
              <a:rPr kumimoji="1" lang="en-US" altLang="zh-TW" dirty="0"/>
              <a:t>.</a:t>
            </a:r>
          </a:p>
          <a:p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/>
              <p:cNvSpPr txBox="1"/>
              <p:nvPr/>
            </p:nvSpPr>
            <p:spPr>
              <a:xfrm>
                <a:off x="1048597" y="3611488"/>
                <a:ext cx="2490554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TW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sSub>
                                        <m:sSubPr>
                                          <m:ctrlPr>
                                            <a:rPr lang="en-US" altLang="zh-TW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  <m:t>=10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  <m:t>−3</m:t>
                                      </m:r>
                                      <m:sSub>
                                        <m:sSubPr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  <m:t>=0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8597" y="3611488"/>
                <a:ext cx="2490554" cy="823815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/>
              <p:cNvSpPr txBox="1"/>
              <p:nvPr/>
            </p:nvSpPr>
            <p:spPr>
              <a:xfrm>
                <a:off x="5892775" y="3611488"/>
                <a:ext cx="1907637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TW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TW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e/>
                                    <m:e>
                                      <m: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  <m:t>=3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/>
                                    <m:e>
                                      <m:sSub>
                                        <m:sSubPr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9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2775" y="3611488"/>
                <a:ext cx="1907637" cy="82381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900503" y="4847771"/>
                <a:ext cx="2786742" cy="7057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/>
                  <a:t>Solution set: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TW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</m:e>
                    </m:d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503" y="4847771"/>
                <a:ext cx="2786742" cy="705771"/>
              </a:xfrm>
              <a:prstGeom prst="rect">
                <a:avLst/>
              </a:prstGeom>
              <a:blipFill rotWithShape="0">
                <a:blip r:embed="rId4"/>
                <a:stretch>
                  <a:fillRect b="-258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/>
              <p:cNvSpPr txBox="1"/>
              <p:nvPr/>
            </p:nvSpPr>
            <p:spPr>
              <a:xfrm>
                <a:off x="5453222" y="4847771"/>
                <a:ext cx="2786742" cy="7057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/>
                  <a:t>Solution set: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TW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</m:e>
                    </m:d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1" name="文字方塊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3222" y="4847771"/>
                <a:ext cx="2786742" cy="705771"/>
              </a:xfrm>
              <a:prstGeom prst="rect">
                <a:avLst/>
              </a:prstGeom>
              <a:blipFill rotWithShape="0">
                <a:blip r:embed="rId5"/>
                <a:stretch>
                  <a:fillRect b="-258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左-右雙向箭號 13"/>
          <p:cNvSpPr/>
          <p:nvPr/>
        </p:nvSpPr>
        <p:spPr>
          <a:xfrm>
            <a:off x="3789462" y="4223302"/>
            <a:ext cx="1663760" cy="580571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字方塊 14"/>
          <p:cNvSpPr txBox="1"/>
          <p:nvPr/>
        </p:nvSpPr>
        <p:spPr>
          <a:xfrm>
            <a:off x="3906995" y="4803873"/>
            <a:ext cx="15385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equivalent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444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2" grpId="0" animBg="1"/>
      <p:bldP spid="8" grpId="0"/>
      <p:bldP spid="9" grpId="0"/>
      <p:bldP spid="10" grpId="0"/>
      <p:bldP spid="11" grpId="0"/>
      <p:bldP spid="14" grpId="0" animBg="1"/>
      <p:bldP spid="1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Equivalent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79995" y="1798304"/>
            <a:ext cx="7886700" cy="4351338"/>
          </a:xfrm>
        </p:spPr>
        <p:txBody>
          <a:bodyPr>
            <a:normAutofit/>
          </a:bodyPr>
          <a:lstStyle/>
          <a:p>
            <a:r>
              <a:rPr lang="en-US" altLang="zh-TW" sz="2400" dirty="0"/>
              <a:t>Applying the following three operations on a system of linear equations will produce an </a:t>
            </a:r>
            <a:r>
              <a:rPr lang="en-US" altLang="zh-TW" sz="2400" dirty="0">
                <a:solidFill>
                  <a:srgbClr val="FF0000"/>
                </a:solidFill>
              </a:rPr>
              <a:t>equivalent</a:t>
            </a:r>
            <a:r>
              <a:rPr lang="en-US" altLang="zh-TW" sz="2400" dirty="0"/>
              <a:t> one.</a:t>
            </a:r>
          </a:p>
          <a:p>
            <a:r>
              <a:rPr lang="en-US" altLang="zh-TW" sz="2400" dirty="0"/>
              <a:t>1. Interchange</a:t>
            </a:r>
          </a:p>
          <a:p>
            <a:endParaRPr lang="en-US" altLang="zh-TW" sz="2400" dirty="0"/>
          </a:p>
          <a:p>
            <a:endParaRPr lang="en-US" altLang="zh-TW" sz="2400" dirty="0"/>
          </a:p>
          <a:p>
            <a:r>
              <a:rPr lang="en-US" altLang="zh-TW" sz="2400" dirty="0"/>
              <a:t>2. Scaling</a:t>
            </a:r>
          </a:p>
          <a:p>
            <a:endParaRPr lang="en-US" altLang="zh-TW" sz="2400" dirty="0"/>
          </a:p>
          <a:p>
            <a:endParaRPr lang="en-US" altLang="zh-TW" sz="2400" dirty="0"/>
          </a:p>
          <a:p>
            <a:r>
              <a:rPr lang="en-US" altLang="zh-TW" sz="2400" dirty="0"/>
              <a:t>3. Row Addition</a:t>
            </a:r>
            <a:endParaRPr lang="zh-TW" altLang="en-US" sz="2400" dirty="0"/>
          </a:p>
          <a:p>
            <a:endParaRPr lang="zh-TW" altLang="en-US" sz="2400" dirty="0"/>
          </a:p>
        </p:txBody>
      </p:sp>
      <p:sp>
        <p:nvSpPr>
          <p:cNvPr id="6" name="Arc 6"/>
          <p:cNvSpPr/>
          <p:nvPr/>
        </p:nvSpPr>
        <p:spPr>
          <a:xfrm>
            <a:off x="2935120" y="3129417"/>
            <a:ext cx="1363579" cy="534736"/>
          </a:xfrm>
          <a:prstGeom prst="arc">
            <a:avLst>
              <a:gd name="adj1" fmla="val 16200000"/>
              <a:gd name="adj2" fmla="val 5209213"/>
            </a:avLst>
          </a:prstGeom>
          <a:ln w="76200" cmpd="sng"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14"/>
          <p:cNvSpPr/>
          <p:nvPr/>
        </p:nvSpPr>
        <p:spPr>
          <a:xfrm>
            <a:off x="4488888" y="3185528"/>
            <a:ext cx="655053" cy="387684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27"/>
          <p:cNvSpPr/>
          <p:nvPr/>
        </p:nvSpPr>
        <p:spPr>
          <a:xfrm>
            <a:off x="4488887" y="4650454"/>
            <a:ext cx="655053" cy="387684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c 23"/>
          <p:cNvSpPr/>
          <p:nvPr/>
        </p:nvSpPr>
        <p:spPr>
          <a:xfrm rot="18892726" flipV="1">
            <a:off x="3651854" y="5937871"/>
            <a:ext cx="778300" cy="534736"/>
          </a:xfrm>
          <a:prstGeom prst="arc">
            <a:avLst>
              <a:gd name="adj1" fmla="val 16200000"/>
              <a:gd name="adj2" fmla="val 5209213"/>
            </a:avLst>
          </a:prstGeom>
          <a:ln w="76200" cmpd="sng"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28"/>
          <p:cNvSpPr/>
          <p:nvPr/>
        </p:nvSpPr>
        <p:spPr>
          <a:xfrm>
            <a:off x="4542642" y="5990020"/>
            <a:ext cx="655053" cy="387684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1"/>
              <p:cNvSpPr txBox="1"/>
              <p:nvPr/>
            </p:nvSpPr>
            <p:spPr>
              <a:xfrm>
                <a:off x="1249520" y="2968987"/>
                <a:ext cx="2490554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TW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sSub>
                                        <m:sSubPr>
                                          <m:ctrlPr>
                                            <a:rPr lang="en-US" altLang="zh-TW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  <m:t>=10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  <m:t>−3</m:t>
                                      </m:r>
                                      <m:sSub>
                                        <m:sSubPr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  <m:t>=0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2" name="文字方塊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9520" y="2968987"/>
                <a:ext cx="2490554" cy="82381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22"/>
              <p:cNvSpPr txBox="1"/>
              <p:nvPr/>
            </p:nvSpPr>
            <p:spPr>
              <a:xfrm>
                <a:off x="5255755" y="2943692"/>
                <a:ext cx="2490554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−3</m:t>
                                      </m:r>
                                      <m:sSub>
                                        <m:sSubPr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=0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sSub>
                                        <m:sSubPr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=10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3" name="文字方塊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5755" y="2943692"/>
                <a:ext cx="2490554" cy="823815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字方塊 23"/>
              <p:cNvSpPr txBox="1"/>
              <p:nvPr/>
            </p:nvSpPr>
            <p:spPr>
              <a:xfrm>
                <a:off x="1249520" y="4417439"/>
                <a:ext cx="2490554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TW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sSub>
                                        <m:sSubPr>
                                          <m:ctrlPr>
                                            <a:rPr lang="en-US" altLang="zh-TW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  <m:t>=10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  <m:t>−3</m:t>
                                      </m:r>
                                      <m:sSub>
                                        <m:sSubPr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  <m:t>=0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4" name="文字方塊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9520" y="4417439"/>
                <a:ext cx="2490554" cy="823815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文字方塊 24"/>
          <p:cNvSpPr txBox="1"/>
          <p:nvPr/>
        </p:nvSpPr>
        <p:spPr>
          <a:xfrm>
            <a:off x="3613640" y="4798933"/>
            <a:ext cx="8133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X(-3)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字方塊 27"/>
              <p:cNvSpPr txBox="1"/>
              <p:nvPr/>
            </p:nvSpPr>
            <p:spPr>
              <a:xfrm>
                <a:off x="5255755" y="4412356"/>
                <a:ext cx="2719784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TW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sSub>
                                        <m:sSubPr>
                                          <m:ctrlPr>
                                            <a:rPr lang="en-US" altLang="zh-TW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  <m:t>=10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sSub>
                                        <m:sSubPr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  <m:t>+9</m:t>
                                      </m:r>
                                      <m:sSub>
                                        <m:sSubPr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  <m:t>=0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8" name="文字方塊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5755" y="4412356"/>
                <a:ext cx="2719784" cy="823815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字方塊 28"/>
              <p:cNvSpPr txBox="1"/>
              <p:nvPr/>
            </p:nvSpPr>
            <p:spPr>
              <a:xfrm>
                <a:off x="1213890" y="5771954"/>
                <a:ext cx="2490554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TW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sSub>
                                        <m:sSubPr>
                                          <m:ctrlPr>
                                            <a:rPr lang="en-US" altLang="zh-TW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  <m:t>=10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  <m:t>−3</m:t>
                                      </m:r>
                                      <m:sSub>
                                        <m:sSubPr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  <m:t>=0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9" name="文字方塊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3890" y="5771954"/>
                <a:ext cx="2490554" cy="823815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文字方塊 29"/>
          <p:cNvSpPr txBox="1"/>
          <p:nvPr/>
        </p:nvSpPr>
        <p:spPr>
          <a:xfrm>
            <a:off x="3534356" y="6141873"/>
            <a:ext cx="8133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X(-3)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字方塊 30"/>
              <p:cNvSpPr txBox="1"/>
              <p:nvPr/>
            </p:nvSpPr>
            <p:spPr>
              <a:xfrm>
                <a:off x="5290595" y="5782562"/>
                <a:ext cx="2417393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TW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/>
                                    <m:e>
                                      <m: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  <m:t>10</m:t>
                                      </m:r>
                                      <m:sSub>
                                        <m:sSubPr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  <m:t>=10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−3</m:t>
                                      </m:r>
                                      <m:sSub>
                                        <m:sSubPr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=0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1" name="文字方塊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0595" y="5782562"/>
                <a:ext cx="2417393" cy="823815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1831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2" grpId="0" animBg="1"/>
      <p:bldP spid="15" grpId="0" animBg="1"/>
      <p:bldP spid="19" grpId="0" animBg="1"/>
      <p:bldP spid="23" grpId="0"/>
      <p:bldP spid="25" grpId="0"/>
      <p:bldP spid="28" grpId="0"/>
      <p:bldP spid="30" grpId="0"/>
      <p:bldP spid="3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Solving system of linear equation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Two systems of linear equations are </a:t>
            </a:r>
            <a:r>
              <a:rPr kumimoji="1" lang="en-US" altLang="zh-TW" b="1" dirty="0">
                <a:solidFill>
                  <a:srgbClr val="FF0000"/>
                </a:solidFill>
              </a:rPr>
              <a:t>equivalent</a:t>
            </a:r>
            <a:r>
              <a:rPr kumimoji="1" lang="en-US" altLang="zh-TW" dirty="0"/>
              <a:t> if they have exactly </a:t>
            </a:r>
            <a:r>
              <a:rPr kumimoji="1" lang="en-US" altLang="zh-TW" b="1" dirty="0">
                <a:solidFill>
                  <a:srgbClr val="000090"/>
                </a:solidFill>
              </a:rPr>
              <a:t>the same solution set</a:t>
            </a:r>
            <a:r>
              <a:rPr kumimoji="1" lang="en-US" altLang="zh-TW" dirty="0"/>
              <a:t>.</a:t>
            </a:r>
          </a:p>
          <a:p>
            <a:r>
              <a:rPr kumimoji="1" lang="en-US" altLang="zh-TW" dirty="0"/>
              <a:t>Strategy: </a:t>
            </a:r>
          </a:p>
          <a:p>
            <a:endParaRPr lang="zh-TW" alt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773368" y="4407912"/>
            <a:ext cx="78075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We know how to transform the given system of linear equations into another equivalent system of linear equations.</a:t>
            </a:r>
            <a:endParaRPr lang="zh-TW" altLang="en-US" sz="2400" dirty="0"/>
          </a:p>
        </p:txBody>
      </p:sp>
      <p:sp>
        <p:nvSpPr>
          <p:cNvPr id="5" name="文字方塊 4"/>
          <p:cNvSpPr txBox="1"/>
          <p:nvPr/>
        </p:nvSpPr>
        <p:spPr>
          <a:xfrm>
            <a:off x="773368" y="5310281"/>
            <a:ext cx="78075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We do it again and again until the system of linear equation is so simple that we know its answer at a glance.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-34760" y="3552590"/>
                <a:ext cx="2623071" cy="61786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−3</m:t>
                                      </m:r>
                                      <m:sSub>
                                        <m:sSubPr>
                                          <m:ctrlP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=0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  <m: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=10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4760" y="3552590"/>
                <a:ext cx="2623071" cy="617861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2295331" y="3552590"/>
                <a:ext cx="2623071" cy="61786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−3</m:t>
                                      </m:r>
                                      <m:sSub>
                                        <m:sSubPr>
                                          <m:ctrlP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=</m:t>
                                      </m:r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/>
                                    <m:e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10</m:t>
                                      </m:r>
                                      <m:sSub>
                                        <m:sSubPr>
                                          <m:ctrlP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=10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5331" y="3552590"/>
                <a:ext cx="2623071" cy="617861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/>
              <p:cNvSpPr txBox="1"/>
              <p:nvPr/>
            </p:nvSpPr>
            <p:spPr>
              <a:xfrm>
                <a:off x="6725813" y="3552590"/>
                <a:ext cx="2623071" cy="61786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e/>
                                    <m:e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=</m:t>
                                      </m:r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/>
                                    <m:e>
                                      <m:sSub>
                                        <m:sSubPr>
                                          <m:ctrlP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5813" y="3552590"/>
                <a:ext cx="2623071" cy="617861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/>
              <p:cNvSpPr txBox="1"/>
              <p:nvPr/>
            </p:nvSpPr>
            <p:spPr>
              <a:xfrm>
                <a:off x="4625422" y="3552590"/>
                <a:ext cx="2623071" cy="61786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−3</m:t>
                                      </m:r>
                                      <m:sSub>
                                        <m:sSubPr>
                                          <m:ctrlP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=</m:t>
                                      </m:r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/>
                                    <m:e>
                                      <m:sSub>
                                        <m:sSubPr>
                                          <m:ctrlP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9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5422" y="3552590"/>
                <a:ext cx="2623071" cy="617861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向右箭號 9"/>
          <p:cNvSpPr/>
          <p:nvPr/>
        </p:nvSpPr>
        <p:spPr>
          <a:xfrm>
            <a:off x="2360919" y="3604698"/>
            <a:ext cx="292980" cy="56575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向右箭號 10"/>
          <p:cNvSpPr/>
          <p:nvPr/>
        </p:nvSpPr>
        <p:spPr>
          <a:xfrm>
            <a:off x="4691010" y="3604697"/>
            <a:ext cx="292980" cy="56575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向右箭號 11"/>
          <p:cNvSpPr/>
          <p:nvPr/>
        </p:nvSpPr>
        <p:spPr>
          <a:xfrm>
            <a:off x="6955513" y="3578643"/>
            <a:ext cx="292980" cy="56575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66895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  <p:bldP spid="10" grpId="0" animBg="1"/>
      <p:bldP spid="11" grpId="0" animBg="1"/>
      <p:bldP spid="1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Augmented Matrix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a system of linear equation</a:t>
            </a:r>
          </a:p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478" y="2575286"/>
            <a:ext cx="4301490" cy="1297305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2024" y="2985192"/>
            <a:ext cx="1443514" cy="323374"/>
          </a:xfrm>
          <a:prstGeom prst="rect">
            <a:avLst/>
          </a:prstGeom>
        </p:spPr>
      </p:pic>
      <p:sp>
        <p:nvSpPr>
          <p:cNvPr id="6" name="向右箭號 5"/>
          <p:cNvSpPr/>
          <p:nvPr/>
        </p:nvSpPr>
        <p:spPr>
          <a:xfrm>
            <a:off x="5566743" y="2985192"/>
            <a:ext cx="723332" cy="4296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矩形 20"/>
          <p:cNvSpPr/>
          <p:nvPr/>
        </p:nvSpPr>
        <p:spPr>
          <a:xfrm>
            <a:off x="2283151" y="6009039"/>
            <a:ext cx="2430602" cy="5059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zh-TW" sz="2400" b="1" dirty="0">
                <a:solidFill>
                  <a:srgbClr val="0000FF"/>
                </a:solidFill>
              </a:rPr>
              <a:t>coefficient matrix</a:t>
            </a:r>
            <a:endParaRPr kumimoji="1" lang="en-US" altLang="zh-TW" sz="2400" dirty="0">
              <a:solidFill>
                <a:srgbClr val="0000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/>
              <p:cNvSpPr txBox="1"/>
              <p:nvPr/>
            </p:nvSpPr>
            <p:spPr>
              <a:xfrm>
                <a:off x="830523" y="4428988"/>
                <a:ext cx="4328301" cy="15874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TW" sz="28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TW" sz="2800" i="1" smtClean="0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2800" b="0" i="1" smtClean="0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800" b="0" i="1" smtClean="0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zh-TW" sz="2800" i="1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2800" i="1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800" i="1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  <m:r>
                                            <a:rPr lang="en-US" altLang="zh-TW" sz="2800" b="0" i="1" smtClean="0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TW" sz="2800" i="1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2800" i="1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800" b="0" i="1" smtClean="0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altLang="zh-TW" sz="2800" i="1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zh-TW" sz="2800" i="1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2800" i="1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800" b="0" i="1" smtClean="0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22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TW" sz="28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TW" sz="2800" i="1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⋯</m:t>
                                      </m:r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zh-TW" sz="2800" i="1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2800" i="1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800" i="1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  <m:r>
                                            <a:rPr lang="en-US" altLang="zh-TW" sz="2800" b="0" i="1" smtClean="0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TW" sz="2800" i="1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⋯</m:t>
                                      </m:r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zh-TW" sz="2800" i="1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2800" i="1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800" b="0" i="1" smtClean="0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altLang="zh-TW" sz="2800" b="0" i="1" smtClean="0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TW" sz="28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TW" sz="2800" i="1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  <m:e>
                                      <m:r>
                                        <a:rPr lang="en-US" altLang="zh-TW" sz="2800" i="1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TW" sz="2800" i="1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2800" i="1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800" b="0" i="1" smtClean="0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  <m:r>
                                            <a:rPr lang="en-US" altLang="zh-TW" sz="2800" i="1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zh-TW" sz="2800" i="1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2800" i="1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800" b="0" i="1" smtClean="0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  <m:r>
                                            <a:rPr lang="en-US" altLang="zh-TW" sz="2800" b="0" i="1" smtClean="0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TW" sz="28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TW" sz="2800" i="1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⋱</m:t>
                                      </m:r>
                                    </m:e>
                                    <m:e>
                                      <m:r>
                                        <a:rPr lang="en-US" altLang="zh-TW" sz="2800" i="1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TW" sz="2800" i="1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⋯</m:t>
                                      </m:r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zh-TW" sz="2800" i="1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2800" i="1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800" b="0" i="1" smtClean="0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𝑚𝑛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7" name="文字方塊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523" y="4428988"/>
                <a:ext cx="4328301" cy="158742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文字方塊 17"/>
          <p:cNvSpPr txBox="1"/>
          <p:nvPr/>
        </p:nvSpPr>
        <p:spPr>
          <a:xfrm>
            <a:off x="438985" y="5361985"/>
            <a:ext cx="10474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m x n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/>
              <p:cNvSpPr txBox="1"/>
              <p:nvPr/>
            </p:nvSpPr>
            <p:spPr>
              <a:xfrm>
                <a:off x="5452886" y="4428988"/>
                <a:ext cx="1429815" cy="15874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TW" sz="28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TW" sz="28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28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8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TW" sz="28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28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8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TW" sz="28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TW" sz="28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TW" sz="28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28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8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9" name="文字方塊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2886" y="4428988"/>
                <a:ext cx="1429815" cy="1587422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字方塊 24"/>
              <p:cNvSpPr txBox="1"/>
              <p:nvPr/>
            </p:nvSpPr>
            <p:spPr>
              <a:xfrm>
                <a:off x="7176763" y="4428988"/>
                <a:ext cx="1500667" cy="16550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TW" sz="28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TW" sz="2800" b="0" i="1" smtClean="0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2800" b="0" i="1" smtClean="0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800" b="0" i="1" smtClean="0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TW" sz="28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2800" b="0" i="1" smtClean="0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800" b="0" i="1" smtClean="0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TW" sz="28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TW" sz="2800" b="0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TW" sz="28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2800" b="0" i="1" smtClean="0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800" b="0" i="1" smtClean="0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25" name="文字方塊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6763" y="4428988"/>
                <a:ext cx="1500667" cy="1655005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9506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1" grpId="0"/>
      <p:bldP spid="17" grpId="0"/>
      <p:bldP spid="18" grpId="0"/>
      <p:bldP spid="19" grpId="0"/>
      <p:bldP spid="2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Augmented Matrix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a system of linear equation</a:t>
            </a:r>
          </a:p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478" y="2575286"/>
            <a:ext cx="4301490" cy="1297305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2024" y="2985192"/>
            <a:ext cx="1443514" cy="323374"/>
          </a:xfrm>
          <a:prstGeom prst="rect">
            <a:avLst/>
          </a:prstGeom>
        </p:spPr>
      </p:pic>
      <p:sp>
        <p:nvSpPr>
          <p:cNvPr id="6" name="向右箭號 5"/>
          <p:cNvSpPr/>
          <p:nvPr/>
        </p:nvSpPr>
        <p:spPr>
          <a:xfrm>
            <a:off x="5566743" y="2985192"/>
            <a:ext cx="723332" cy="4296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2" name="圖片 1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568" y="4369105"/>
            <a:ext cx="6614863" cy="1876520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4392057" y="6211812"/>
            <a:ext cx="254114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TW" sz="2400" b="1" dirty="0">
                <a:solidFill>
                  <a:srgbClr val="FF0000"/>
                </a:solidFill>
              </a:rPr>
              <a:t>augmented matrix</a:t>
            </a:r>
            <a:endParaRPr lang="zh-TW" altLang="en-US" sz="2400" dirty="0"/>
          </a:p>
        </p:txBody>
      </p:sp>
      <p:sp>
        <p:nvSpPr>
          <p:cNvPr id="16" name="文字方塊 15"/>
          <p:cNvSpPr txBox="1"/>
          <p:nvPr/>
        </p:nvSpPr>
        <p:spPr>
          <a:xfrm>
            <a:off x="1062564" y="4471465"/>
            <a:ext cx="10474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m x n</a:t>
            </a:r>
            <a:endParaRPr lang="zh-TW" altLang="en-US" sz="2400" dirty="0"/>
          </a:p>
        </p:txBody>
      </p:sp>
      <p:sp>
        <p:nvSpPr>
          <p:cNvPr id="17" name="文字方塊 16"/>
          <p:cNvSpPr txBox="1"/>
          <p:nvPr/>
        </p:nvSpPr>
        <p:spPr>
          <a:xfrm>
            <a:off x="1925362" y="4471464"/>
            <a:ext cx="10474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m x 1</a:t>
            </a:r>
            <a:endParaRPr lang="zh-TW" altLang="en-US" sz="2400" dirty="0"/>
          </a:p>
        </p:txBody>
      </p:sp>
      <p:sp>
        <p:nvSpPr>
          <p:cNvPr id="18" name="文字方塊 17"/>
          <p:cNvSpPr txBox="1"/>
          <p:nvPr/>
        </p:nvSpPr>
        <p:spPr>
          <a:xfrm>
            <a:off x="4464179" y="4009799"/>
            <a:ext cx="2205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m x (n+1)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529292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/>
      <p:bldP spid="17" grpId="0"/>
      <p:bldP spid="18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[usenames]{color}&#10;\pagestyle{empty}&#10;\begin{document}&#10;\definecolor{MyDarkBlue}{rgb}{0,0.08,0.45}&#10;\definecolor{MyDarkGreen}{rgb}{0,0.45,0.08}&#10;&#10;$$ \begin{array}{ccc}&#10;{\color{MyDarkBlue} a_{11}}{\color{red}x_1} &#10;+{\color{MyDarkBlue}  a_{12}}{\color{red}x_2}+ \cdots &#10;+{\color{MyDarkBlue}  a_{1n}}{\color{red}x_n} &#10;&amp;=&amp;{\color{MyDarkGreen}  b_1}\\&#10;{\color{MyDarkBlue} a_{21}}{\color{red}x_1} &#10;+{\color{MyDarkBlue}  a_{22}}{\color{red}x_2}+ \cdots &#10;+{\color{MyDarkBlue}  a_{2n}}{\color{red}x_n} &#10;&amp;=&amp;{\color{MyDarkGreen}  b_2}\\&#10;\vdots&amp;&amp;\\&#10;{\color{MyDarkBlue} a_{m1}}{\color{red}x_1} &#10;+{\color{MyDarkBlue}  a_{m2}}{\color{red}x_2}+ \cdots &#10;+{\color{MyDarkBlue}  a_{mn}}{\color{red}x_n} &#10;&amp;=&amp;{\color{MyDarkGreen}  b_m}\\&#10;\end{array}$$&#10;&#10;\end{document}"/>
  <p:tag name="IGUANATEXSIZE" val="2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[usenames]{color}&#10;\pagestyle{empty}&#10;\begin{document}&#10;\definecolor{MyBlue}{rgb}{0,0.08,0.45}&#10;\definecolor{MyGreen}{rgb}{0,0.45,0.08}&#10;&#10;$$ {\color{MyBlue}A}{\color{red}{\bf x}} = {\color{MyGreen}{\bf b}}$$&#10;&#10;\end{document}"/>
  <p:tag name="IGUANATEXSIZE" val="3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[usenames]{color}&#10;\pagestyle{empty}&#10;\begin{document}&#10;\definecolor{MyDarkBlue}{rgb}{0,0.08,0.45}&#10;\definecolor{MyDarkGreen}{rgb}{0,0.45,0.08}&#10;&#10;$$ \begin{array}{ccc}&#10;{\color{MyDarkBlue} a_{11}}{\color{red}x_1} &#10;+{\color{MyDarkBlue}  a_{12}}{\color{red}x_2}+ \cdots &#10;+{\color{MyDarkBlue}  a_{1n}}{\color{red}x_n} &#10;&amp;=&amp;{\color{MyDarkGreen}  b_1}\\&#10;{\color{MyDarkBlue} a_{21}}{\color{red}x_1} &#10;+{\color{MyDarkBlue}  a_{22}}{\color{red}x_2}+ \cdots &#10;+{\color{MyDarkBlue}  a_{2n}}{\color{red}x_n} &#10;&amp;=&amp;{\color{MyDarkGreen}  b_2}\\&#10;\vdots&amp;&amp;\\&#10;{\color{MyDarkBlue} a_{m1}}{\color{red}x_1} &#10;+{\color{MyDarkBlue}  a_{m2}}{\color{red}x_2}+ \cdots &#10;+{\color{MyDarkBlue}  a_{mn}}{\color{red}x_n} &#10;&amp;=&amp;{\color{MyDarkGreen}  b_m}\\&#10;\end{array}$$&#10;&#10;\end{document}"/>
  <p:tag name="IGUANATEXSIZE" val="2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[usenames]{color}&#10;\pagestyle{empty}&#10;\begin{document}&#10;\definecolor{MyBlue}{rgb}{0,0.08,0.45}&#10;\definecolor{MyGreen}{rgb}{0,0.45,0.08}&#10;&#10;$$ {\color{MyBlue}A}{\color{red}{\bf x}} = {\color{MyGreen}{\bf b}}$$&#10;&#10;\end{document}"/>
  <p:tag name="IGUANATEXSIZE" val="35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[usenames]{color}&#10;\pagestyle{empty}&#10;\begin{document}&#10;\definecolor{MyBlue}{rgb}{0,0.08,0.45}&#10;\definecolor{MyGreen}{rgb}{0,0.45,0.08}&#10;&#10;$$ \left[\begin{array}{c|c}{\color{MyBlue}A}&amp;{\color{MyGreen}&#10;{\bf b}}\end{array}\right] = \left[\begin{array}{ccccc} &#10;a_{11}&amp;a_{12}&amp;\cdots&amp;a_{1n}&amp;{\color{MyGreen}b_1}\\&#10;a_{21}&amp;a_{22}&amp;\cdots&amp; a_{2n}&amp;{\color{MyGreen}b_2}\\&#10;\vdots &amp; \vdots &amp; \ddots &amp; \vdots\\&#10;a_{m1}&amp;a_{m2} &amp; \cdots &amp; a_{mn}&amp;{\color{MyGreen}b_m}&#10;\end{array}\right]&#10;$$&#10;&#10;\end{document}"/>
  <p:tag name="IGUANATEXSIZE" val="2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[usenames]{color}&#10;\pagestyle{empty}&#10;\begin{document}&#10;\definecolor{MyBlue}{rgb}{0,0.08,0.45}&#10;\definecolor{MyGreen}{rgb}{0,0.45,0.08}&#10;&#10;$$ \left[\begin{array}{cccc}&#10;1&amp;-2&amp;-1&amp;3\\&#10;3&amp;-6&amp;-5&amp;3\\&#10;2&amp;-1&amp;1&amp;0&#10;\end{array}\right]&#10;$$&#10;&#10;\end{document}"/>
  <p:tag name="IGUANATEXSIZE" val="25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[usenames]{color}&#10;\pagestyle{empty}&#10;\begin{document}&#10;\definecolor{MyBlue}{rgb}{0,0.08,0.45}&#10;\definecolor{MyGreen}{rgb}{0,0.45,0.08}&#10;&#10;$$ \left[\begin{array}{cccc}&#10;1&amp;0&amp;0&amp;-4\\&#10;0&amp;1&amp;0&amp;-5\\&#10;0&amp;0&amp;1&amp;3&#10;\end{array}\right] &#10;$$&#10;&#10;\end{document}"/>
  <p:tag name="IGUANATEXSIZE" val="25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[usenames]{color}&#10;\pagestyle{empty}&#10;\begin{document}&#10;\definecolor{MyBlue}{rgb}{0,0.08,0.45}&#10;\definecolor{MyGreen}{rgb}{0,0.45,0.08}&#10;&#10;$$ \left[\begin{array}{cccc}&#10;1&amp;-2&amp;-1&amp;3\\&#10;3&amp;-6&amp;-5&amp;3\\&#10;2&amp;-1&amp;1&amp;0&#10;\end{array}\right]&#10;$$&#10;&#10;\end{document}"/>
  <p:tag name="IGUANATEXSIZE" val="25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[usenames]{color}&#10;\pagestyle{empty}&#10;\begin{document}&#10;\definecolor{MyBlue}{rgb}{0,0.08,0.45}&#10;\definecolor{MyGreen}{rgb}{0,0.45,0.08}&#10;&#10;$$ \left[\begin{array}{cccc}&#10;1&amp;0&amp;0&amp;-4\\&#10;0&amp;1&amp;0&amp;-5\\&#10;0&amp;0&amp;1&amp;3&#10;\end{array}\right] &#10;$$&#10;&#10;\end{document}"/>
  <p:tag name="IGUANATEXSIZE" val="25"/>
</p:tagLst>
</file>

<file path=ppt/theme/theme1.xml><?xml version="1.0" encoding="utf-8"?>
<a:theme xmlns:a="http://schemas.openxmlformats.org/drawingml/2006/main" name="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4586</TotalTime>
  <Words>1754</Words>
  <Application>Microsoft Office PowerPoint</Application>
  <PresentationFormat>全屏显示(4:3)</PresentationFormat>
  <Paragraphs>336</Paragraphs>
  <Slides>34</Slides>
  <Notes>14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34</vt:i4>
      </vt:variant>
    </vt:vector>
  </HeadingPairs>
  <TitlesOfParts>
    <vt:vector size="41" baseType="lpstr">
      <vt:lpstr>微軟正黑體</vt:lpstr>
      <vt:lpstr>Arial</vt:lpstr>
      <vt:lpstr>Calibri</vt:lpstr>
      <vt:lpstr>Calibri Light</vt:lpstr>
      <vt:lpstr>Cambria Math</vt:lpstr>
      <vt:lpstr>Times New Roman</vt:lpstr>
      <vt:lpstr>Office 佈景主題</vt:lpstr>
      <vt:lpstr>Solving System of  Linear Equations</vt:lpstr>
      <vt:lpstr>Reference</vt:lpstr>
      <vt:lpstr>九章算術</vt:lpstr>
      <vt:lpstr>算法統宗</vt:lpstr>
      <vt:lpstr>Equivalent</vt:lpstr>
      <vt:lpstr>Equivalent</vt:lpstr>
      <vt:lpstr>Solving system of linear equation</vt:lpstr>
      <vt:lpstr>Augmented Matrix</vt:lpstr>
      <vt:lpstr>Augmented Matrix</vt:lpstr>
      <vt:lpstr>Solving system of linear equation</vt:lpstr>
      <vt:lpstr>Solving system of linear equation</vt:lpstr>
      <vt:lpstr>Reduced Row Echelon Form</vt:lpstr>
      <vt:lpstr>Reduced Row Echelon Form</vt:lpstr>
      <vt:lpstr>Reduced Row Echelon Form</vt:lpstr>
      <vt:lpstr>Reduced Row Echelon Form</vt:lpstr>
      <vt:lpstr>RREF is unique</vt:lpstr>
      <vt:lpstr>Reduced Row Echelon Form</vt:lpstr>
      <vt:lpstr>Reduced Row Echelon Form</vt:lpstr>
      <vt:lpstr>PowerPoint 演示文稿</vt:lpstr>
      <vt:lpstr>Reduced Row Echelon Form</vt:lpstr>
      <vt:lpstr>Reduced Row Echelon Form</vt:lpstr>
      <vt:lpstr>Example 1</vt:lpstr>
      <vt:lpstr>Example 1</vt:lpstr>
      <vt:lpstr>Example 1</vt:lpstr>
      <vt:lpstr>Example 1</vt:lpstr>
      <vt:lpstr>Example 1</vt:lpstr>
      <vt:lpstr>Example 1</vt:lpstr>
      <vt:lpstr>Example 1</vt:lpstr>
      <vt:lpstr>PowerPoint 演示文稿</vt:lpstr>
      <vt:lpstr>Example 2</vt:lpstr>
      <vt:lpstr>Example 3</vt:lpstr>
      <vt:lpstr>Checking Independence</vt:lpstr>
      <vt:lpstr>Checking Independence</vt:lpstr>
      <vt:lpstr>Checking Independence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Solving Linear</dc:title>
  <dc:creator>Lee Hung-yi</dc:creator>
  <cp:lastModifiedBy>marQuis Saki</cp:lastModifiedBy>
  <cp:revision>121</cp:revision>
  <dcterms:created xsi:type="dcterms:W3CDTF">2016-02-04T04:11:56Z</dcterms:created>
  <dcterms:modified xsi:type="dcterms:W3CDTF">2019-07-16T07:41:02Z</dcterms:modified>
</cp:coreProperties>
</file>